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7" r:id="rId1"/>
  </p:sldMasterIdLst>
  <p:notesMasterIdLst>
    <p:notesMasterId r:id="rId16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9799300" cy="11160125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mbria Math" panose="02040503050406030204" pitchFamily="18" charset="0"/>
      <p:regular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857C76-C862-46B1-A24B-3BEED8825BC7}">
  <a:tblStyle styleId="{6F857C76-C862-46B1-A24B-3BEED8825BC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6" d="100"/>
          <a:sy n="46" d="100"/>
        </p:scale>
        <p:origin x="5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78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81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81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81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81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81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81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81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81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Google Shape;23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6" name="Google Shape;39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2" name="Google Shape;412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4" name="Google Shape;42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5" name="Google Shape;44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2" name="Google Shape;48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Google Shape;317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9" name="Google Shape;359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Пример внутреннего слайда с текстом и блоками+иконка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/>
              <a:t>Если нужна другая иконка см библиотеку иконок сл 8-10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4" name="Google Shape;384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ТС заголовок в 1 строку c картинкой">
  <p:cSld name="40_ТС заголовок в 1 строку c картинкой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>
            <a:spLocks noGrp="1"/>
          </p:cNvSpPr>
          <p:nvPr>
            <p:ph type="pic" idx="2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ТС заголовок в 1 строку c картинкой">
  <p:cSld name="34_ТС заголовок в 1 строку c картинкой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3"/>
          <p:cNvPicPr preferRelativeResize="0"/>
          <p:nvPr/>
        </p:nvPicPr>
        <p:blipFill rotWithShape="1">
          <a:blip r:embed="rId2">
            <a:alphaModFix amt="51000"/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3"/>
          <p:cNvSpPr/>
          <p:nvPr/>
        </p:nvSpPr>
        <p:spPr>
          <a:xfrm rot="10800000" flipH="1">
            <a:off x="10520490" y="0"/>
            <a:ext cx="9287822" cy="10458916"/>
          </a:xfrm>
          <a:custGeom>
            <a:avLst/>
            <a:gdLst/>
            <a:ahLst/>
            <a:cxnLst/>
            <a:rect l="l" t="t" r="r" b="b"/>
            <a:pathLst>
              <a:path w="9436761" h="10540918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600" tIns="45600" rIns="45600" bIns="456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endParaRPr sz="179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ТС заголовок в 1 строку c картинкой">
  <p:cSld name="37_ТС заголовок в 1 строку c картинкой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4"/>
          <p:cNvPicPr preferRelativeResize="0"/>
          <p:nvPr/>
        </p:nvPicPr>
        <p:blipFill rotWithShape="1">
          <a:blip r:embed="rId2">
            <a:alphaModFix amt="29000"/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4"/>
          <p:cNvSpPr/>
          <p:nvPr/>
        </p:nvSpPr>
        <p:spPr>
          <a:xfrm rot="10800000" flipH="1">
            <a:off x="10520490" y="10517"/>
            <a:ext cx="9287822" cy="10430470"/>
          </a:xfrm>
          <a:custGeom>
            <a:avLst/>
            <a:gdLst/>
            <a:ahLst/>
            <a:cxnLst/>
            <a:rect l="l" t="t" r="r" b="b"/>
            <a:pathLst>
              <a:path w="9436761" h="10540918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600" tIns="45600" rIns="45600" bIns="456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endParaRPr sz="179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ТС заголовок в 1 строку c картинкой">
  <p:cSld name="30_ТС заголовок в 1 строку c картинкой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>
            <a:spLocks noGrp="1"/>
          </p:cNvSpPr>
          <p:nvPr>
            <p:ph type="pic" idx="2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  <a:noFill/>
          <a:ln>
            <a:noFill/>
          </a:ln>
        </p:spPr>
      </p:sp>
      <p:sp>
        <p:nvSpPr>
          <p:cNvPr id="50" name="Google Shape;50;p15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ТС заголовок в 1 строку c картинкой">
  <p:cSld name="28_ТС заголовок в 1 строку c картинкой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>
            <a:spLocks noGrp="1"/>
          </p:cNvSpPr>
          <p:nvPr>
            <p:ph type="pic" idx="2"/>
          </p:nvPr>
        </p:nvSpPr>
        <p:spPr>
          <a:xfrm>
            <a:off x="4" y="-7288"/>
            <a:ext cx="9179673" cy="1044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ТС заголовок в 1 строку c картинкой">
  <p:cSld name="27_ТС заголовок в 1 строку c картинко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>
            <a:spLocks noGrp="1"/>
          </p:cNvSpPr>
          <p:nvPr>
            <p:ph type="pic" idx="2"/>
          </p:nvPr>
        </p:nvSpPr>
        <p:spPr>
          <a:xfrm>
            <a:off x="13646317" y="5543"/>
            <a:ext cx="4539723" cy="104354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6" name="Google Shape;56;p17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ТС заголовок в 1 строку c картинкой" type="tx">
  <p:cSld name="TITLE_AND_BOD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 txBox="1">
            <a:spLocks noGrp="1"/>
          </p:cNvSpPr>
          <p:nvPr>
            <p:ph type="body" idx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sz="27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sz="27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sz="27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sz="27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sz="27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body" idx="2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sz="59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ТС заголовок в 1 строку c картинкой">
  <p:cSld name="10_ТС заголовок в 1 строку c картинкой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body" idx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sz="27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sz="27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sz="27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sz="27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sz="27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body" idx="2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402302" lvl="0" indent="-228600" algn="l" rtl="0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sz="2657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body" idx="3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sz="2657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body" idx="4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sz="59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ТС заголовок в 1 строку c картинкой">
  <p:cSld name="24_ТС заголовок в 1 строку c картинкой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/>
          <p:nvPr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4975" tIns="45700" rIns="4497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endParaRPr sz="80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0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ТС заголовок в 1 строку c картинкой">
  <p:cSld name="26_ТС заголовок в 1 строку c картинкой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/>
          <p:nvPr/>
        </p:nvSpPr>
        <p:spPr>
          <a:xfrm rot="-5400000">
            <a:off x="8130786" y="-8129359"/>
            <a:ext cx="3525495" cy="19792216"/>
          </a:xfrm>
          <a:custGeom>
            <a:avLst/>
            <a:gdLst/>
            <a:ahLst/>
            <a:cxnLst/>
            <a:rect l="l" t="t" r="r" b="b"/>
            <a:pathLst>
              <a:path w="3525495" h="19792216" extrusionOk="0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1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ТС заголовок в 1 строку c картинкой">
  <p:cSld name="19_ТС заголовок в 1 строку c картинкой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/>
          <p:nvPr/>
        </p:nvSpPr>
        <p:spPr>
          <a:xfrm rot="10800000" flipH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4975" tIns="45700" rIns="449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endParaRPr sz="80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ТС заголовок в 1 строку c картинкой">
  <p:cSld name="12_ТС заголовок в 1 строку c картинкой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ТС заголовок в 1 строку c картинкой">
  <p:cSld name="18_ТС заголовок в 1 строку c картинкой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8" name="Google Shape;78;p23"/>
          <p:cNvSpPr/>
          <p:nvPr/>
        </p:nvSpPr>
        <p:spPr>
          <a:xfrm rot="10800000" flipH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4975" tIns="45700" rIns="449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endParaRPr sz="80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3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15">
          <p15:clr>
            <a:srgbClr val="FBAE40"/>
          </p15:clr>
        </p15:guide>
        <p15:guide id="2" pos="623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ТС заголовок в 1 строку c картинкой">
  <p:cSld name="35_ТС заголовок в 1 строку c картинкой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/>
          <p:nvPr/>
        </p:nvSpPr>
        <p:spPr>
          <a:xfrm rot="10800000" flipH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4975" tIns="45700" rIns="449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endParaRPr sz="80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4"/>
          <p:cNvSpPr/>
          <p:nvPr/>
        </p:nvSpPr>
        <p:spPr>
          <a:xfrm rot="10800000" flipH="1">
            <a:off x="7001806" y="-2277"/>
            <a:ext cx="5795688" cy="7145900"/>
          </a:xfrm>
          <a:custGeom>
            <a:avLst/>
            <a:gdLst/>
            <a:ahLst/>
            <a:cxnLst/>
            <a:rect l="l" t="t" r="r" b="b"/>
            <a:pathLst>
              <a:path w="5795688" h="7145900" extrusionOk="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ТС заголовок в 1 строку c картинкой">
  <p:cSld name="31_ТС заголовок в 1 строку c картинкой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ТС заголовок в 1 строку c картинкой">
  <p:cSld name="33_ТС заголовок в 1 строку c картинкой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ТС заголовок в 1 строку c картинкой">
  <p:cSld name="22_ТС заголовок в 1 строку c картинкой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ТС заголовок в 1 строку c картинкой">
  <p:cSld name="25_ТС заголовок в 1 строку c картинкой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ользовательский макет">
  <p:cSld name="4_Пользовательский макет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endParaRPr sz="177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9"/>
          <p:cNvSpPr/>
          <p:nvPr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spcFirstLastPara="1" wrap="square" lIns="44975" tIns="45700" rIns="449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endParaRPr sz="80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" name="Google Shape;95;p29"/>
          <p:cNvGrpSpPr/>
          <p:nvPr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</p:grpSpPr>
        <p:sp>
          <p:nvSpPr>
            <p:cNvPr id="96" name="Google Shape;96;p29"/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/>
              <a:ahLst/>
              <a:cxnLst/>
              <a:rect l="l" t="t" r="r" b="b"/>
              <a:pathLst>
                <a:path w="1560243" h="3187700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9"/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/>
              <a:ahLst/>
              <a:cxnLst/>
              <a:rect l="l" t="t" r="r" b="b"/>
              <a:pathLst>
                <a:path w="1367170" h="2994344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9"/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/>
              <a:ahLst/>
              <a:cxnLst/>
              <a:rect l="l" t="t" r="r" b="b"/>
              <a:pathLst>
                <a:path w="43168" h="369582" extrusionOk="0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9"/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/>
              <a:ahLst/>
              <a:cxnLst/>
              <a:rect l="l" t="t" r="r" b="b"/>
              <a:pathLst>
                <a:path w="58633" h="242836" extrusionOk="0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9"/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/>
              <a:ahLst/>
              <a:cxnLst/>
              <a:rect l="l" t="t" r="r" b="b"/>
              <a:pathLst>
                <a:path w="58633" h="242836" extrusionOk="0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9"/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/>
              <a:ahLst/>
              <a:cxnLst/>
              <a:rect l="l" t="t" r="r" b="b"/>
              <a:pathLst>
                <a:path w="46299" h="139116" extrusionOk="0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29"/>
          <p:cNvSpPr>
            <a:spLocks noGrp="1"/>
          </p:cNvSpPr>
          <p:nvPr>
            <p:ph type="pic" idx="2"/>
          </p:nvPr>
        </p:nvSpPr>
        <p:spPr>
          <a:xfrm>
            <a:off x="1887231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03" name="Google Shape;103;p29"/>
          <p:cNvGrpSpPr/>
          <p:nvPr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</p:grpSpPr>
        <p:sp>
          <p:nvSpPr>
            <p:cNvPr id="104" name="Google Shape;104;p29"/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/>
              <a:ahLst/>
              <a:cxnLst/>
              <a:rect l="l" t="t" r="r" b="b"/>
              <a:pathLst>
                <a:path w="1560243" h="3187700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/>
              <a:ahLst/>
              <a:cxnLst/>
              <a:rect l="l" t="t" r="r" b="b"/>
              <a:pathLst>
                <a:path w="1367170" h="2994344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9"/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/>
              <a:ahLst/>
              <a:cxnLst/>
              <a:rect l="l" t="t" r="r" b="b"/>
              <a:pathLst>
                <a:path w="43168" h="369582" extrusionOk="0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9"/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/>
              <a:ahLst/>
              <a:cxnLst/>
              <a:rect l="l" t="t" r="r" b="b"/>
              <a:pathLst>
                <a:path w="58633" h="242836" extrusionOk="0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9"/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/>
              <a:ahLst/>
              <a:cxnLst/>
              <a:rect l="l" t="t" r="r" b="b"/>
              <a:pathLst>
                <a:path w="58633" h="242836" extrusionOk="0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9"/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/>
              <a:ahLst/>
              <a:cxnLst/>
              <a:rect l="l" t="t" r="r" b="b"/>
              <a:pathLst>
                <a:path w="46299" h="139116" extrusionOk="0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29"/>
          <p:cNvSpPr>
            <a:spLocks noGrp="1"/>
          </p:cNvSpPr>
          <p:nvPr>
            <p:ph type="pic" idx="3"/>
          </p:nvPr>
        </p:nvSpPr>
        <p:spPr>
          <a:xfrm>
            <a:off x="6238915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11" name="Google Shape;111;p29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ользовательский макет">
  <p:cSld name="5_Пользовательский макет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endParaRPr sz="177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0"/>
          <p:cNvSpPr/>
          <p:nvPr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spcFirstLastPara="1" wrap="square" lIns="44975" tIns="45700" rIns="449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endParaRPr sz="80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" name="Google Shape;115;p30"/>
          <p:cNvGrpSpPr/>
          <p:nvPr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</p:grpSpPr>
        <p:sp>
          <p:nvSpPr>
            <p:cNvPr id="116" name="Google Shape;116;p30"/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/>
              <a:ahLst/>
              <a:cxnLst/>
              <a:rect l="l" t="t" r="r" b="b"/>
              <a:pathLst>
                <a:path w="1560243" h="3187700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0"/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/>
              <a:ahLst/>
              <a:cxnLst/>
              <a:rect l="l" t="t" r="r" b="b"/>
              <a:pathLst>
                <a:path w="1367170" h="2994344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0"/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/>
              <a:ahLst/>
              <a:cxnLst/>
              <a:rect l="l" t="t" r="r" b="b"/>
              <a:pathLst>
                <a:path w="43168" h="369582" extrusionOk="0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0"/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/>
              <a:ahLst/>
              <a:cxnLst/>
              <a:rect l="l" t="t" r="r" b="b"/>
              <a:pathLst>
                <a:path w="58633" h="242836" extrusionOk="0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0"/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/>
              <a:ahLst/>
              <a:cxnLst/>
              <a:rect l="l" t="t" r="r" b="b"/>
              <a:pathLst>
                <a:path w="58633" h="242836" extrusionOk="0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0"/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/>
              <a:ahLst/>
              <a:cxnLst/>
              <a:rect l="l" t="t" r="r" b="b"/>
              <a:pathLst>
                <a:path w="46299" h="139116" extrusionOk="0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30"/>
          <p:cNvSpPr>
            <a:spLocks noGrp="1"/>
          </p:cNvSpPr>
          <p:nvPr>
            <p:ph type="pic" idx="2"/>
          </p:nvPr>
        </p:nvSpPr>
        <p:spPr>
          <a:xfrm>
            <a:off x="1887230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23" name="Google Shape;123;p30"/>
          <p:cNvGrpSpPr/>
          <p:nvPr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</p:grpSpPr>
        <p:sp>
          <p:nvSpPr>
            <p:cNvPr id="124" name="Google Shape;124;p30"/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/>
              <a:ahLst/>
              <a:cxnLst/>
              <a:rect l="l" t="t" r="r" b="b"/>
              <a:pathLst>
                <a:path w="1560243" h="3187700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0"/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/>
              <a:ahLst/>
              <a:cxnLst/>
              <a:rect l="l" t="t" r="r" b="b"/>
              <a:pathLst>
                <a:path w="1367170" h="2994344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0"/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/>
              <a:ahLst/>
              <a:cxnLst/>
              <a:rect l="l" t="t" r="r" b="b"/>
              <a:pathLst>
                <a:path w="43168" h="369582" extrusionOk="0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0"/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/>
              <a:ahLst/>
              <a:cxnLst/>
              <a:rect l="l" t="t" r="r" b="b"/>
              <a:pathLst>
                <a:path w="58633" h="242836" extrusionOk="0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0"/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/>
              <a:ahLst/>
              <a:cxnLst/>
              <a:rect l="l" t="t" r="r" b="b"/>
              <a:pathLst>
                <a:path w="58633" h="242836" extrusionOk="0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0"/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/>
              <a:ahLst/>
              <a:cxnLst/>
              <a:rect l="l" t="t" r="r" b="b"/>
              <a:pathLst>
                <a:path w="46299" h="139116" extrusionOk="0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30"/>
          <p:cNvSpPr>
            <a:spLocks noGrp="1"/>
          </p:cNvSpPr>
          <p:nvPr>
            <p:ph type="pic" idx="3"/>
          </p:nvPr>
        </p:nvSpPr>
        <p:spPr>
          <a:xfrm>
            <a:off x="5867202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31" name="Google Shape;131;p30"/>
          <p:cNvGrpSpPr/>
          <p:nvPr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</p:grpSpPr>
        <p:sp>
          <p:nvSpPr>
            <p:cNvPr id="132" name="Google Shape;132;p30"/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/>
              <a:ahLst/>
              <a:cxnLst/>
              <a:rect l="l" t="t" r="r" b="b"/>
              <a:pathLst>
                <a:path w="1560243" h="3187700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0"/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/>
              <a:ahLst/>
              <a:cxnLst/>
              <a:rect l="l" t="t" r="r" b="b"/>
              <a:pathLst>
                <a:path w="1367170" h="2994344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0"/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/>
              <a:ahLst/>
              <a:cxnLst/>
              <a:rect l="l" t="t" r="r" b="b"/>
              <a:pathLst>
                <a:path w="43168" h="369582" extrusionOk="0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0"/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/>
              <a:ahLst/>
              <a:cxnLst/>
              <a:rect l="l" t="t" r="r" b="b"/>
              <a:pathLst>
                <a:path w="58633" h="242836" extrusionOk="0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0"/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/>
              <a:ahLst/>
              <a:cxnLst/>
              <a:rect l="l" t="t" r="r" b="b"/>
              <a:pathLst>
                <a:path w="58633" h="242836" extrusionOk="0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0"/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/>
              <a:ahLst/>
              <a:cxnLst/>
              <a:rect l="l" t="t" r="r" b="b"/>
              <a:pathLst>
                <a:path w="46299" h="139116" extrusionOk="0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p30"/>
          <p:cNvSpPr>
            <a:spLocks noGrp="1"/>
          </p:cNvSpPr>
          <p:nvPr>
            <p:ph type="pic" idx="4"/>
          </p:nvPr>
        </p:nvSpPr>
        <p:spPr>
          <a:xfrm>
            <a:off x="9839313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9" name="Google Shape;139;p30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Пользовательский макет">
  <p:cSld name="7_Пользовательский макет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/>
          <p:nvPr/>
        </p:nvSpPr>
        <p:spPr>
          <a:xfrm>
            <a:off x="0" y="765545"/>
            <a:ext cx="3741972" cy="5273748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endParaRPr sz="177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1"/>
          <p:cNvSpPr/>
          <p:nvPr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spcFirstLastPara="1" wrap="square" lIns="44975" tIns="45700" rIns="449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endParaRPr sz="80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" name="Google Shape;143;p31"/>
          <p:cNvGrpSpPr/>
          <p:nvPr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</p:grpSpPr>
        <p:sp>
          <p:nvSpPr>
            <p:cNvPr id="144" name="Google Shape;144;p31"/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/>
              <a:ahLst/>
              <a:cxnLst/>
              <a:rect l="l" t="t" r="r" b="b"/>
              <a:pathLst>
                <a:path w="1560243" h="3187700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1"/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/>
              <a:ahLst/>
              <a:cxnLst/>
              <a:rect l="l" t="t" r="r" b="b"/>
              <a:pathLst>
                <a:path w="1367170" h="2994344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1"/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/>
              <a:ahLst/>
              <a:cxnLst/>
              <a:rect l="l" t="t" r="r" b="b"/>
              <a:pathLst>
                <a:path w="43168" h="369582" extrusionOk="0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1"/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/>
              <a:ahLst/>
              <a:cxnLst/>
              <a:rect l="l" t="t" r="r" b="b"/>
              <a:pathLst>
                <a:path w="58633" h="242836" extrusionOk="0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1"/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/>
              <a:ahLst/>
              <a:cxnLst/>
              <a:rect l="l" t="t" r="r" b="b"/>
              <a:pathLst>
                <a:path w="58633" h="242836" extrusionOk="0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1"/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/>
              <a:ahLst/>
              <a:cxnLst/>
              <a:rect l="l" t="t" r="r" b="b"/>
              <a:pathLst>
                <a:path w="46299" h="139116" extrusionOk="0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31"/>
          <p:cNvSpPr>
            <a:spLocks noGrp="1"/>
          </p:cNvSpPr>
          <p:nvPr>
            <p:ph type="pic" idx="2"/>
          </p:nvPr>
        </p:nvSpPr>
        <p:spPr>
          <a:xfrm>
            <a:off x="989160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1" name="Google Shape;151;p31"/>
          <p:cNvGrpSpPr/>
          <p:nvPr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</p:grpSpPr>
        <p:sp>
          <p:nvSpPr>
            <p:cNvPr id="152" name="Google Shape;152;p31"/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/>
              <a:ahLst/>
              <a:cxnLst/>
              <a:rect l="l" t="t" r="r" b="b"/>
              <a:pathLst>
                <a:path w="1560243" h="3187700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1"/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/>
              <a:ahLst/>
              <a:cxnLst/>
              <a:rect l="l" t="t" r="r" b="b"/>
              <a:pathLst>
                <a:path w="1367170" h="2994344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1"/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/>
              <a:ahLst/>
              <a:cxnLst/>
              <a:rect l="l" t="t" r="r" b="b"/>
              <a:pathLst>
                <a:path w="43168" h="369582" extrusionOk="0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1"/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/>
              <a:ahLst/>
              <a:cxnLst/>
              <a:rect l="l" t="t" r="r" b="b"/>
              <a:pathLst>
                <a:path w="58633" h="242836" extrusionOk="0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1"/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/>
              <a:ahLst/>
              <a:cxnLst/>
              <a:rect l="l" t="t" r="r" b="b"/>
              <a:pathLst>
                <a:path w="58633" h="242836" extrusionOk="0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1"/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/>
              <a:ahLst/>
              <a:cxnLst/>
              <a:rect l="l" t="t" r="r" b="b"/>
              <a:pathLst>
                <a:path w="46299" h="139116" extrusionOk="0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31"/>
          <p:cNvSpPr>
            <a:spLocks noGrp="1"/>
          </p:cNvSpPr>
          <p:nvPr>
            <p:ph type="pic" idx="3"/>
          </p:nvPr>
        </p:nvSpPr>
        <p:spPr>
          <a:xfrm>
            <a:off x="4726746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9" name="Google Shape;159;p31"/>
          <p:cNvGrpSpPr/>
          <p:nvPr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</p:grpSpPr>
        <p:sp>
          <p:nvSpPr>
            <p:cNvPr id="160" name="Google Shape;160;p31"/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/>
              <a:ahLst/>
              <a:cxnLst/>
              <a:rect l="l" t="t" r="r" b="b"/>
              <a:pathLst>
                <a:path w="1560243" h="3187700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1"/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/>
              <a:ahLst/>
              <a:cxnLst/>
              <a:rect l="l" t="t" r="r" b="b"/>
              <a:pathLst>
                <a:path w="1367170" h="2994344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1"/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/>
              <a:ahLst/>
              <a:cxnLst/>
              <a:rect l="l" t="t" r="r" b="b"/>
              <a:pathLst>
                <a:path w="43168" h="369582" extrusionOk="0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1"/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/>
              <a:ahLst/>
              <a:cxnLst/>
              <a:rect l="l" t="t" r="r" b="b"/>
              <a:pathLst>
                <a:path w="58633" h="242836" extrusionOk="0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/>
              <a:ahLst/>
              <a:cxnLst/>
              <a:rect l="l" t="t" r="r" b="b"/>
              <a:pathLst>
                <a:path w="58633" h="242836" extrusionOk="0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1"/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/>
              <a:ahLst/>
              <a:cxnLst/>
              <a:rect l="l" t="t" r="r" b="b"/>
              <a:pathLst>
                <a:path w="46299" h="139116" extrusionOk="0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31"/>
          <p:cNvSpPr>
            <a:spLocks noGrp="1"/>
          </p:cNvSpPr>
          <p:nvPr>
            <p:ph type="pic" idx="4"/>
          </p:nvPr>
        </p:nvSpPr>
        <p:spPr>
          <a:xfrm>
            <a:off x="8399154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67" name="Google Shape;167;p31"/>
          <p:cNvGrpSpPr/>
          <p:nvPr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</p:grpSpPr>
        <p:sp>
          <p:nvSpPr>
            <p:cNvPr id="168" name="Google Shape;168;p31"/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/>
              <a:ahLst/>
              <a:cxnLst/>
              <a:rect l="l" t="t" r="r" b="b"/>
              <a:pathLst>
                <a:path w="1560243" h="3187700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/>
              <a:ahLst/>
              <a:cxnLst/>
              <a:rect l="l" t="t" r="r" b="b"/>
              <a:pathLst>
                <a:path w="1367170" h="2994344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/>
              <a:ahLst/>
              <a:cxnLst/>
              <a:rect l="l" t="t" r="r" b="b"/>
              <a:pathLst>
                <a:path w="43168" h="369582" extrusionOk="0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1"/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/>
              <a:ahLst/>
              <a:cxnLst/>
              <a:rect l="l" t="t" r="r" b="b"/>
              <a:pathLst>
                <a:path w="58633" h="242836" extrusionOk="0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/>
              <a:ahLst/>
              <a:cxnLst/>
              <a:rect l="l" t="t" r="r" b="b"/>
              <a:pathLst>
                <a:path w="58633" h="242836" extrusionOk="0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/>
              <a:ahLst/>
              <a:cxnLst/>
              <a:rect l="l" t="t" r="r" b="b"/>
              <a:pathLst>
                <a:path w="46299" h="139116" extrusionOk="0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" name="Google Shape;174;p31"/>
          <p:cNvSpPr>
            <a:spLocks noGrp="1"/>
          </p:cNvSpPr>
          <p:nvPr>
            <p:ph type="pic" idx="5"/>
          </p:nvPr>
        </p:nvSpPr>
        <p:spPr>
          <a:xfrm>
            <a:off x="12071562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75" name="Google Shape;175;p31"/>
          <p:cNvGrpSpPr/>
          <p:nvPr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</p:grpSpPr>
        <p:sp>
          <p:nvSpPr>
            <p:cNvPr id="176" name="Google Shape;176;p31"/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/>
              <a:ahLst/>
              <a:cxnLst/>
              <a:rect l="l" t="t" r="r" b="b"/>
              <a:pathLst>
                <a:path w="1560243" h="3187700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/>
              <a:ahLst/>
              <a:cxnLst/>
              <a:rect l="l" t="t" r="r" b="b"/>
              <a:pathLst>
                <a:path w="1367170" h="2994344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/>
              <a:ahLst/>
              <a:cxnLst/>
              <a:rect l="l" t="t" r="r" b="b"/>
              <a:pathLst>
                <a:path w="43168" h="369582" extrusionOk="0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/>
              <a:ahLst/>
              <a:cxnLst/>
              <a:rect l="l" t="t" r="r" b="b"/>
              <a:pathLst>
                <a:path w="58633" h="242836" extrusionOk="0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/>
              <a:ahLst/>
              <a:cxnLst/>
              <a:rect l="l" t="t" r="r" b="b"/>
              <a:pathLst>
                <a:path w="58633" h="242836" extrusionOk="0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1"/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/>
              <a:ahLst/>
              <a:cxnLst/>
              <a:rect l="l" t="t" r="r" b="b"/>
              <a:pathLst>
                <a:path w="46299" h="139116" extrusionOk="0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endParaRPr sz="29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31"/>
          <p:cNvSpPr>
            <a:spLocks noGrp="1"/>
          </p:cNvSpPr>
          <p:nvPr>
            <p:ph type="pic" idx="6"/>
          </p:nvPr>
        </p:nvSpPr>
        <p:spPr>
          <a:xfrm>
            <a:off x="15815978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83" name="Google Shape;183;p31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ТС заголовок в 1 строку c картинкой">
  <p:cSld name="36_ТС заголовок в 1 строку c картинкой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>
            <a:spLocks noGrp="1"/>
          </p:cNvSpPr>
          <p:nvPr>
            <p:ph type="body" idx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sz="49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41147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sz="49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41147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sz="49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41147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sz="49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41147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sz="49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ТС заголовок в 3 строки">
  <p:cSld name="2_ТС заголовок в 3 строки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/>
          <p:nvPr/>
        </p:nvSpPr>
        <p:spPr>
          <a:xfrm rot="10800000">
            <a:off x="-6352" y="-18661"/>
            <a:ext cx="4544483" cy="11191876"/>
          </a:xfrm>
          <a:custGeom>
            <a:avLst/>
            <a:gdLst/>
            <a:ahLst/>
            <a:cxnLst/>
            <a:rect l="l" t="t" r="r" b="b"/>
            <a:pathLst>
              <a:path w="4544483" h="11191876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012" y="361949"/>
            <a:ext cx="3852000" cy="157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ТС заголовок в 1 строку c картинкой">
  <p:cSld name="32_ТС заголовок в 1 строку c картинкой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4975" tIns="45700" rIns="449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endParaRPr sz="80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3"/>
          <p:cNvSpPr txBox="1">
            <a:spLocks noGrp="1"/>
          </p:cNvSpPr>
          <p:nvPr>
            <p:ph type="body" idx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sz="49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41147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sz="49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41147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sz="49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41147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sz="49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41147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sz="49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86"/>
              <a:buFont typeface="Arial"/>
              <a:buNone/>
              <a:defRPr sz="70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sz="70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sz="70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sz="70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sz="70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sz="70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sz="70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sz="70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sz="70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subTitle" idx="1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ТС заголовок в 1 строку c картинкой">
  <p:cSld name="7_ТС заголовок в 1 строку c картинкой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>
            <a:spLocks noGrp="1"/>
          </p:cNvSpPr>
          <p:nvPr>
            <p:ph type="body" idx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865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865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35"/>
          <p:cNvSpPr>
            <a:spLocks noGrp="1"/>
          </p:cNvSpPr>
          <p:nvPr>
            <p:ph type="pic" idx="2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35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ТС заголовок в 4 строки">
  <p:cSld name="2_ТС заголовок в 4 строки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>
            <a:spLocks noGrp="1"/>
          </p:cNvSpPr>
          <p:nvPr>
            <p:ph type="body" idx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36"/>
          <p:cNvSpPr txBox="1">
            <a:spLocks noGrp="1"/>
          </p:cNvSpPr>
          <p:nvPr>
            <p:ph type="body" idx="2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body" idx="3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9039"/>
              </a:lnSpc>
              <a:spcBef>
                <a:spcPts val="109"/>
              </a:spcBef>
              <a:spcAft>
                <a:spcPts val="0"/>
              </a:spcAft>
              <a:buClr>
                <a:srgbClr val="282828"/>
              </a:buClr>
              <a:buSzPts val="3051"/>
              <a:buFont typeface="Noto Sans Symbols"/>
              <a:buNone/>
              <a:defRPr sz="3051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36"/>
          <p:cNvSpPr txBox="1">
            <a:spLocks noGrp="1"/>
          </p:cNvSpPr>
          <p:nvPr>
            <p:ph type="body" idx="4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59983"/>
              </a:lnSpc>
              <a:spcBef>
                <a:spcPts val="104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sz="590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4" name="Google Shape;204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_Custom Layout">
  <p:cSld name="53_Custom Layou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/>
          <p:nvPr/>
        </p:nvSpPr>
        <p:spPr>
          <a:xfrm rot="10800000" flipH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4975" tIns="45700" rIns="4497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endParaRPr sz="80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7"/>
          <p:cNvSpPr>
            <a:spLocks noGrp="1"/>
          </p:cNvSpPr>
          <p:nvPr>
            <p:ph type="pic" idx="2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sp>
      <p:sp>
        <p:nvSpPr>
          <p:cNvPr id="208" name="Google Shape;208;p37"/>
          <p:cNvSpPr>
            <a:spLocks noGrp="1"/>
          </p:cNvSpPr>
          <p:nvPr>
            <p:ph type="pic" idx="3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sp>
      <p:sp>
        <p:nvSpPr>
          <p:cNvPr id="209" name="Google Shape;209;p37"/>
          <p:cNvSpPr>
            <a:spLocks noGrp="1"/>
          </p:cNvSpPr>
          <p:nvPr>
            <p:ph type="pic" idx="4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sp>
      <p:sp>
        <p:nvSpPr>
          <p:cNvPr id="210" name="Google Shape;210;p37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AULT">
  <p:cSld name="1_DEFAULT">
    <p:bg>
      <p:bgPr>
        <a:solidFill>
          <a:srgbClr val="FFFFFF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Пользовательский макет">
  <p:cSld name="16_Пользовательский макет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>
            <a:spLocks noGrp="1"/>
          </p:cNvSpPr>
          <p:nvPr>
            <p:ph type="pic" idx="2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9"/>
          <p:cNvSpPr>
            <a:spLocks noGrp="1"/>
          </p:cNvSpPr>
          <p:nvPr>
            <p:ph type="pic" idx="3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9"/>
          <p:cNvSpPr>
            <a:spLocks noGrp="1"/>
          </p:cNvSpPr>
          <p:nvPr>
            <p:ph type="pic" idx="4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>
            <a:spLocks noGrp="1"/>
          </p:cNvSpPr>
          <p:nvPr>
            <p:ph type="pic" idx="5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>
            <a:spLocks noGrp="1"/>
          </p:cNvSpPr>
          <p:nvPr>
            <p:ph type="pic" idx="6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9"/>
          <p:cNvSpPr>
            <a:spLocks noGrp="1"/>
          </p:cNvSpPr>
          <p:nvPr>
            <p:ph type="pic" idx="7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None/>
              <a:defRPr sz="177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1122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sz="177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1122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sz="177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1122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sz="177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1122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sz="177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8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5004" lvl="0" indent="-228600" algn="l" rtl="0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sz="1674" b="0" i="0" u="none" strike="noStrike" cap="non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body" idx="9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5004" lvl="0" indent="-228600" algn="l" rtl="0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sz="1674" b="0" i="0" u="none" strike="noStrike" cap="non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body" idx="13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5004" lvl="0" indent="-228600" algn="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sz="1674" b="0" i="0" u="none" strike="noStrike" cap="non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body" idx="14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5004" lvl="0" indent="-228600" algn="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sz="1674" b="0" i="0" u="none" strike="noStrike" cap="non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body" idx="15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5004" lvl="0" indent="-228600" algn="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sz="1674" b="0" i="0" u="none" strike="noStrike" cap="non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86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sz="23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612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sz="45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title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sz="70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sz="70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sz="70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sz="70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sz="70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sz="70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sz="70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sz="70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sz="70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9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Пользовательский макет">
  <p:cSld name="17_Пользовательский макет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ТС заголовок в 1 строку c картинкой">
  <p:cSld name="41_ТС заголовок в 1 строку c картинкой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343" y="322101"/>
            <a:ext cx="3852000" cy="150495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>
            <a:spLocks noGrp="1"/>
          </p:cNvSpPr>
          <p:nvPr>
            <p:ph type="pic" idx="2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cxnSp>
        <p:nvCxnSpPr>
          <p:cNvPr id="25" name="Google Shape;25;p7"/>
          <p:cNvCxnSpPr/>
          <p:nvPr/>
        </p:nvCxnSpPr>
        <p:spPr>
          <a:xfrm>
            <a:off x="4336472" y="621114"/>
            <a:ext cx="0" cy="906929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26;p7"/>
          <p:cNvSpPr>
            <a:spLocks noGrp="1"/>
          </p:cNvSpPr>
          <p:nvPr>
            <p:ph type="pic" idx="3"/>
          </p:nvPr>
        </p:nvSpPr>
        <p:spPr>
          <a:xfrm>
            <a:off x="4808538" y="655334"/>
            <a:ext cx="3406775" cy="8384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ТС заголовок в 1 строку c картинкой">
  <p:cSld name="11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ТС заголовок в 1 строку c картинкой">
  <p:cSld name="39_ТС заголовок в 1 строку c картинкой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sldNum" idx="12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sp>
        <p:nvSpPr>
          <p:cNvPr id="31" name="Google Shape;31;p9"/>
          <p:cNvSpPr/>
          <p:nvPr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9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ТС заголовок в 1 строку c картинкой">
  <p:cSld name="16_ТС заголовок в 1 строку c картинкой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sldNum" idx="12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sz="196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pic>
        <p:nvPicPr>
          <p:cNvPr id="35" name="Google Shape;35;p10"/>
          <p:cNvPicPr preferRelativeResize="0"/>
          <p:nvPr/>
        </p:nvPicPr>
        <p:blipFill rotWithShape="1">
          <a:blip r:embed="rId2">
            <a:alphaModFix/>
          </a:blip>
          <a:srcRect t="4375" b="12816"/>
          <a:stretch/>
        </p:blipFill>
        <p:spPr>
          <a:xfrm>
            <a:off x="0" y="-1"/>
            <a:ext cx="19823463" cy="111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ТС заголовок в 1 строку c картинкой">
  <p:cSld name="29_ТС заголовок в 1 строку c картинкой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ТС заголовок в 1 строку c картинкой">
  <p:cSld name="38_ТС заголовок в 1 строку c картинкой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3">
          <p15:clr>
            <a:srgbClr val="F26B43"/>
          </p15:clr>
        </p15:guide>
        <p15:guide id="2" orient="horz" pos="453">
          <p15:clr>
            <a:srgbClr val="F26B43"/>
          </p15:clr>
        </p15:guide>
        <p15:guide id="3" pos="12019">
          <p15:clr>
            <a:srgbClr val="F26B43"/>
          </p15:clr>
        </p15:guide>
        <p15:guide id="4" orient="horz" pos="65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/>
        </p:nvSpPr>
        <p:spPr>
          <a:xfrm>
            <a:off x="702809" y="7021286"/>
            <a:ext cx="8618962" cy="296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Noto Sans Symbols"/>
              <a:buNone/>
            </a:pPr>
            <a:r>
              <a:rPr lang="ru-RU" sz="7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Введение, </a:t>
            </a:r>
            <a:br>
              <a:rPr lang="ru-RU" sz="7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7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сортировки, </a:t>
            </a:r>
            <a:br>
              <a:rPr lang="ru-RU" sz="7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7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бинарный поиск</a:t>
            </a:r>
            <a:endParaRPr/>
          </a:p>
        </p:txBody>
      </p:sp>
      <p:pic>
        <p:nvPicPr>
          <p:cNvPr id="235" name="Google Shape;235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233" t="-34494" r="2592" b="1"/>
          <a:stretch/>
        </p:blipFill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3"/>
          <p:cNvSpPr/>
          <p:nvPr/>
        </p:nvSpPr>
        <p:spPr>
          <a:xfrm>
            <a:off x="7569038" y="1413147"/>
            <a:ext cx="11511123" cy="144031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3"/>
          <p:cNvSpPr/>
          <p:nvPr/>
        </p:nvSpPr>
        <p:spPr>
          <a:xfrm rot="10800000">
            <a:off x="-23270" y="-22452"/>
            <a:ext cx="6670120" cy="10463440"/>
          </a:xfrm>
          <a:custGeom>
            <a:avLst/>
            <a:gdLst/>
            <a:ahLst/>
            <a:cxnLst/>
            <a:rect l="l" t="t" r="r" b="b"/>
            <a:pathLst>
              <a:path w="6670120" h="10463440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74842" y="6740289"/>
                  <a:pt x="6668621" y="10447890"/>
                </a:cubicBezTo>
                <a:lnTo>
                  <a:pt x="0" y="10463440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3"/>
          <p:cNvSpPr txBox="1"/>
          <p:nvPr/>
        </p:nvSpPr>
        <p:spPr>
          <a:xfrm>
            <a:off x="719138" y="544645"/>
            <a:ext cx="5404519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6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Немного другая задача</a:t>
            </a:r>
            <a:endParaRPr/>
          </a:p>
        </p:txBody>
      </p:sp>
      <p:sp>
        <p:nvSpPr>
          <p:cNvPr id="401" name="Google Shape;401;p53"/>
          <p:cNvSpPr txBox="1"/>
          <p:nvPr/>
        </p:nvSpPr>
        <p:spPr>
          <a:xfrm>
            <a:off x="9318171" y="1607516"/>
            <a:ext cx="8534399" cy="105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заменить 0 и 1 на значение f(idx) -&gt; bool, </a:t>
            </a:r>
            <a:b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то можно решать мощные задачи</a:t>
            </a:r>
            <a:endParaRPr/>
          </a:p>
        </p:txBody>
      </p:sp>
      <p:pic>
        <p:nvPicPr>
          <p:cNvPr id="402" name="Google Shape;402;p53"/>
          <p:cNvPicPr preferRelativeResize="0"/>
          <p:nvPr/>
        </p:nvPicPr>
        <p:blipFill rotWithShape="1">
          <a:blip r:embed="rId3">
            <a:alphaModFix/>
          </a:blip>
          <a:srcRect b="64257"/>
          <a:stretch/>
        </p:blipFill>
        <p:spPr>
          <a:xfrm>
            <a:off x="7425746" y="3249896"/>
            <a:ext cx="11805175" cy="29249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3" name="Google Shape;403;p53"/>
          <p:cNvGraphicFramePr/>
          <p:nvPr/>
        </p:nvGraphicFramePr>
        <p:xfrm>
          <a:off x="7569039" y="3786405"/>
          <a:ext cx="11511125" cy="2388475"/>
        </p:xfrm>
        <a:graphic>
          <a:graphicData uri="http://schemas.openxmlformats.org/drawingml/2006/table">
            <a:tbl>
              <a:tblPr firstRow="1" bandRow="1">
                <a:noFill/>
                <a:tableStyleId>{6F857C76-C862-46B1-A24B-3BEED8825BC7}</a:tableStyleId>
              </a:tblPr>
              <a:tblGrid>
                <a:gridCol w="1151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88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C28C"/>
                        </a:buClr>
                        <a:buSzPts val="3600"/>
                        <a:buFont typeface="Consolas"/>
                        <a:buNone/>
                      </a:pPr>
                      <a:r>
                        <a:rPr lang="ru-RU" sz="3600" u="none" strike="noStrike" cap="non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</a:t>
                      </a:r>
                      <a:r>
                        <a:rPr lang="ru-RU" sz="36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-RU" sz="3600" u="none" strike="noStrike" cap="non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r>
                        <a:rPr lang="ru-RU" sz="36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(idx): </a:t>
                      </a:r>
                      <a:br>
                        <a:rPr lang="ru-RU" sz="36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36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ru-RU" sz="3600" u="none" strike="noStrike" cap="non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ru-RU" sz="36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a[idx] &gt;= K</a:t>
                      </a:r>
                      <a:endParaRPr sz="3600" u="none" strike="noStrike" cap="none">
                        <a:solidFill>
                          <a:srgbClr val="FCC28C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415125" marR="332100" marT="415125" marB="166050">
                    <a:solidFill>
                      <a:srgbClr val="0108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04" name="Google Shape;404;p53"/>
          <p:cNvPicPr preferRelativeResize="0"/>
          <p:nvPr/>
        </p:nvPicPr>
        <p:blipFill rotWithShape="1">
          <a:blip r:embed="rId3">
            <a:alphaModFix/>
          </a:blip>
          <a:srcRect b="64257"/>
          <a:stretch/>
        </p:blipFill>
        <p:spPr>
          <a:xfrm>
            <a:off x="7425746" y="6600454"/>
            <a:ext cx="11805175" cy="29249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5" name="Google Shape;405;p53"/>
          <p:cNvGraphicFramePr/>
          <p:nvPr/>
        </p:nvGraphicFramePr>
        <p:xfrm>
          <a:off x="7569039" y="7136963"/>
          <a:ext cx="11511125" cy="2388475"/>
        </p:xfrm>
        <a:graphic>
          <a:graphicData uri="http://schemas.openxmlformats.org/drawingml/2006/table">
            <a:tbl>
              <a:tblPr firstRow="1" bandRow="1">
                <a:noFill/>
                <a:tableStyleId>{6F857C76-C862-46B1-A24B-3BEED8825BC7}</a:tableStyleId>
              </a:tblPr>
              <a:tblGrid>
                <a:gridCol w="1151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88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C28C"/>
                        </a:buClr>
                        <a:buSzPts val="3600"/>
                        <a:buFont typeface="Consolas"/>
                        <a:buNone/>
                      </a:pPr>
                      <a:r>
                        <a:rPr lang="ru-RU" sz="3600" u="none" strike="noStrike" cap="non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</a:t>
                      </a:r>
                      <a:r>
                        <a:rPr lang="ru-RU" sz="36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-RU" sz="3600" u="none" strike="noStrike" cap="non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r>
                        <a:rPr lang="ru-RU" sz="36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(idx): </a:t>
                      </a:r>
                      <a:br>
                        <a:rPr lang="ru-RU" sz="36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36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ru-RU" sz="3600" u="none" strike="noStrike" cap="non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ru-RU" sz="36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sum(a[</a:t>
                      </a:r>
                      <a:r>
                        <a:rPr lang="ru-RU" sz="3600" u="none" strike="noStrike" cap="none">
                          <a:solidFill>
                            <a:srgbClr val="D3636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0:idx</a:t>
                      </a:r>
                      <a:r>
                        <a:rPr lang="ru-RU" sz="36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]) &gt;= K</a:t>
                      </a:r>
                      <a:endParaRPr sz="3600" u="none" strike="noStrike" cap="none">
                        <a:solidFill>
                          <a:srgbClr val="FCC28C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415125" marR="332100" marT="415125" marB="166050">
                    <a:solidFill>
                      <a:srgbClr val="0108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6" name="Google Shape;406;p53"/>
          <p:cNvSpPr/>
          <p:nvPr/>
        </p:nvSpPr>
        <p:spPr>
          <a:xfrm>
            <a:off x="7796666" y="1578133"/>
            <a:ext cx="1110343" cy="11103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79803" y="1794587"/>
            <a:ext cx="744067" cy="67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3"/>
          <p:cNvPicPr preferRelativeResize="0"/>
          <p:nvPr/>
        </p:nvPicPr>
        <p:blipFill rotWithShape="1">
          <a:blip r:embed="rId5">
            <a:alphaModFix/>
          </a:blip>
          <a:srcRect r="4646"/>
          <a:stretch/>
        </p:blipFill>
        <p:spPr>
          <a:xfrm>
            <a:off x="-134603" y="4002088"/>
            <a:ext cx="6781453" cy="6438900"/>
          </a:xfrm>
          <a:prstGeom prst="round2DiagRect">
            <a:avLst>
              <a:gd name="adj1" fmla="val 25458"/>
              <a:gd name="adj2" fmla="val 0"/>
            </a:avLst>
          </a:prstGeom>
          <a:noFill/>
          <a:ln>
            <a:noFill/>
          </a:ln>
        </p:spPr>
      </p:pic>
      <p:sp>
        <p:nvSpPr>
          <p:cNvPr id="409" name="Google Shape;409;p53"/>
          <p:cNvSpPr txBox="1">
            <a:spLocks noGrp="1"/>
          </p:cNvSpPr>
          <p:nvPr>
            <p:ph type="sldNum" idx="12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/>
          <p:nvPr/>
        </p:nvSpPr>
        <p:spPr>
          <a:xfrm>
            <a:off x="719138" y="4656732"/>
            <a:ext cx="5964691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6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Алгоритм: ключевая идея</a:t>
            </a:r>
            <a:endParaRPr/>
          </a:p>
        </p:txBody>
      </p:sp>
      <p:sp>
        <p:nvSpPr>
          <p:cNvPr id="415" name="Google Shape;415;p54"/>
          <p:cNvSpPr/>
          <p:nvPr/>
        </p:nvSpPr>
        <p:spPr>
          <a:xfrm>
            <a:off x="7641771" y="719138"/>
            <a:ext cx="10630354" cy="9721850"/>
          </a:xfrm>
          <a:prstGeom prst="roundRect">
            <a:avLst>
              <a:gd name="adj" fmla="val 435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4"/>
          <p:cNvSpPr txBox="1"/>
          <p:nvPr/>
        </p:nvSpPr>
        <p:spPr>
          <a:xfrm>
            <a:off x="8752114" y="1607516"/>
            <a:ext cx="8534399" cy="105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Представьте себе, что вы ищете слово «Тинькофф» </a:t>
            </a:r>
            <a:b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словаре. Вы открыли словарь на случайной странице и нашли там слово Компьютер.</a:t>
            </a:r>
            <a:endParaRPr/>
          </a:p>
        </p:txBody>
      </p:sp>
      <p:sp>
        <p:nvSpPr>
          <p:cNvPr id="417" name="Google Shape;417;p54"/>
          <p:cNvSpPr/>
          <p:nvPr/>
        </p:nvSpPr>
        <p:spPr>
          <a:xfrm>
            <a:off x="8702221" y="4025360"/>
            <a:ext cx="2394857" cy="126274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«К» &lt; «T»</a:t>
            </a:r>
            <a:endParaRPr dirty="0"/>
          </a:p>
        </p:txBody>
      </p:sp>
      <p:sp>
        <p:nvSpPr>
          <p:cNvPr id="418" name="Google Shape;418;p54"/>
          <p:cNvSpPr txBox="1"/>
          <p:nvPr/>
        </p:nvSpPr>
        <p:spPr>
          <a:xfrm>
            <a:off x="8752114" y="5445863"/>
            <a:ext cx="8534399" cy="67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Значит, искать нужно точно после буквы «К». </a:t>
            </a:r>
            <a:endParaRPr/>
          </a:p>
        </p:txBody>
      </p:sp>
      <p:sp>
        <p:nvSpPr>
          <p:cNvPr id="419" name="Google Shape;419;p54"/>
          <p:cNvSpPr/>
          <p:nvPr/>
        </p:nvSpPr>
        <p:spPr>
          <a:xfrm>
            <a:off x="8752112" y="6503391"/>
            <a:ext cx="8534399" cy="3049218"/>
          </a:xfrm>
          <a:prstGeom prst="roundRect">
            <a:avLst>
              <a:gd name="adj" fmla="val 1079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4"/>
          <p:cNvSpPr txBox="1"/>
          <p:nvPr/>
        </p:nvSpPr>
        <p:spPr>
          <a:xfrm>
            <a:off x="9333593" y="7004204"/>
            <a:ext cx="8534399" cy="105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повторить много раз и делить примерно пополам, то мы быстро окажемся в ситуации, </a:t>
            </a:r>
            <a:b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разделение между 0 и 1 находится </a:t>
            </a:r>
            <a:b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очень маленьком промежутке.</a:t>
            </a:r>
            <a:endParaRPr/>
          </a:p>
        </p:txBody>
      </p:sp>
      <p:sp>
        <p:nvSpPr>
          <p:cNvPr id="421" name="Google Shape;421;p54"/>
          <p:cNvSpPr txBox="1">
            <a:spLocks noGrp="1"/>
          </p:cNvSpPr>
          <p:nvPr>
            <p:ph type="sldNum" idx="12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5"/>
          <p:cNvSpPr/>
          <p:nvPr/>
        </p:nvSpPr>
        <p:spPr>
          <a:xfrm rot="10800000">
            <a:off x="-23270" y="-22452"/>
            <a:ext cx="6670120" cy="10463440"/>
          </a:xfrm>
          <a:custGeom>
            <a:avLst/>
            <a:gdLst/>
            <a:ahLst/>
            <a:cxnLst/>
            <a:rect l="l" t="t" r="r" b="b"/>
            <a:pathLst>
              <a:path w="6670120" h="10463440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74842" y="6740289"/>
                  <a:pt x="6668621" y="10447890"/>
                </a:cubicBezTo>
                <a:lnTo>
                  <a:pt x="0" y="10463440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5"/>
          <p:cNvSpPr/>
          <p:nvPr/>
        </p:nvSpPr>
        <p:spPr>
          <a:xfrm rot="10800000">
            <a:off x="-70882" y="-28551"/>
            <a:ext cx="6717731" cy="3012842"/>
          </a:xfrm>
          <a:custGeom>
            <a:avLst/>
            <a:gdLst/>
            <a:ahLst/>
            <a:cxnLst/>
            <a:rect l="l" t="t" r="r" b="b"/>
            <a:pathLst>
              <a:path w="6717731" h="3012842" extrusionOk="0">
                <a:moveTo>
                  <a:pt x="1394951" y="0"/>
                </a:moveTo>
                <a:lnTo>
                  <a:pt x="6717731" y="0"/>
                </a:lnTo>
                <a:lnTo>
                  <a:pt x="6717731" y="740228"/>
                </a:lnTo>
                <a:lnTo>
                  <a:pt x="6674188" y="3012842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3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Arial"/>
              <a:buNone/>
            </a:pPr>
            <a:endParaRPr sz="236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5"/>
          <p:cNvSpPr txBox="1"/>
          <p:nvPr/>
        </p:nvSpPr>
        <p:spPr>
          <a:xfrm>
            <a:off x="719138" y="544645"/>
            <a:ext cx="5404519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6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Какая будет сложность?</a:t>
            </a:r>
            <a:endParaRPr/>
          </a:p>
        </p:txBody>
      </p:sp>
      <p:sp>
        <p:nvSpPr>
          <p:cNvPr id="429" name="Google Shape;429;p55"/>
          <p:cNvSpPr/>
          <p:nvPr/>
        </p:nvSpPr>
        <p:spPr>
          <a:xfrm>
            <a:off x="8058125" y="936847"/>
            <a:ext cx="5013497" cy="4441371"/>
          </a:xfrm>
          <a:prstGeom prst="roundRect">
            <a:avLst>
              <a:gd name="adj" fmla="val 833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649" y="4014788"/>
            <a:ext cx="6426200" cy="6426200"/>
          </a:xfrm>
          <a:prstGeom prst="round2DiagRect">
            <a:avLst>
              <a:gd name="adj1" fmla="val 25814"/>
              <a:gd name="adj2" fmla="val 0"/>
            </a:avLst>
          </a:prstGeom>
          <a:noFill/>
          <a:ln>
            <a:noFill/>
          </a:ln>
        </p:spPr>
      </p:pic>
      <p:pic>
        <p:nvPicPr>
          <p:cNvPr id="431" name="Google Shape;431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8533537" y="1631549"/>
            <a:ext cx="566909" cy="633604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5"/>
          <p:cNvSpPr txBox="1"/>
          <p:nvPr/>
        </p:nvSpPr>
        <p:spPr>
          <a:xfrm>
            <a:off x="8533537" y="2959854"/>
            <a:ext cx="4538085" cy="105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мы проходимся </a:t>
            </a:r>
            <a:b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всему массиву </a:t>
            </a:r>
            <a:endParaRPr/>
          </a:p>
        </p:txBody>
      </p:sp>
      <p:sp>
        <p:nvSpPr>
          <p:cNvPr id="433" name="Google Shape;433;p55"/>
          <p:cNvSpPr/>
          <p:nvPr/>
        </p:nvSpPr>
        <p:spPr>
          <a:xfrm>
            <a:off x="13392125" y="936847"/>
            <a:ext cx="5013497" cy="4441371"/>
          </a:xfrm>
          <a:prstGeom prst="roundRect">
            <a:avLst>
              <a:gd name="adj" fmla="val 833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3867537" y="1631549"/>
            <a:ext cx="566909" cy="63360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5"/>
          <p:cNvSpPr txBox="1"/>
          <p:nvPr/>
        </p:nvSpPr>
        <p:spPr>
          <a:xfrm>
            <a:off x="13867537" y="2959854"/>
            <a:ext cx="4538085" cy="105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мы идем по массиву </a:t>
            </a:r>
            <a:b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обратном порядке </a:t>
            </a:r>
            <a:endParaRPr/>
          </a:p>
        </p:txBody>
      </p:sp>
      <p:sp>
        <p:nvSpPr>
          <p:cNvPr id="436" name="Google Shape;436;p55"/>
          <p:cNvSpPr/>
          <p:nvPr/>
        </p:nvSpPr>
        <p:spPr>
          <a:xfrm>
            <a:off x="8058125" y="5716594"/>
            <a:ext cx="5013497" cy="4441371"/>
          </a:xfrm>
          <a:prstGeom prst="roundRect">
            <a:avLst>
              <a:gd name="adj" fmla="val 833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8533537" y="6411296"/>
            <a:ext cx="566909" cy="63360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5"/>
          <p:cNvSpPr txBox="1"/>
          <p:nvPr/>
        </p:nvSpPr>
        <p:spPr>
          <a:xfrm>
            <a:off x="8533537" y="7739601"/>
            <a:ext cx="4538085" cy="105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мы выбираем </a:t>
            </a:r>
            <a:b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место для разделения </a:t>
            </a:r>
            <a:b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массиве случайно</a:t>
            </a:r>
            <a:endParaRPr/>
          </a:p>
        </p:txBody>
      </p:sp>
      <p:sp>
        <p:nvSpPr>
          <p:cNvPr id="439" name="Google Shape;439;p55"/>
          <p:cNvSpPr/>
          <p:nvPr/>
        </p:nvSpPr>
        <p:spPr>
          <a:xfrm>
            <a:off x="13392125" y="5716594"/>
            <a:ext cx="5013497" cy="4441371"/>
          </a:xfrm>
          <a:prstGeom prst="roundRect">
            <a:avLst>
              <a:gd name="adj" fmla="val 833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3867537" y="6411296"/>
            <a:ext cx="566909" cy="63360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5"/>
          <p:cNvSpPr txBox="1"/>
          <p:nvPr/>
        </p:nvSpPr>
        <p:spPr>
          <a:xfrm>
            <a:off x="13867537" y="7739601"/>
            <a:ext cx="4538085" cy="105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мы делим </a:t>
            </a:r>
            <a:b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массив пополам </a:t>
            </a:r>
            <a:endParaRPr/>
          </a:p>
        </p:txBody>
      </p:sp>
      <p:sp>
        <p:nvSpPr>
          <p:cNvPr id="442" name="Google Shape;442;p55"/>
          <p:cNvSpPr txBox="1">
            <a:spLocks noGrp="1"/>
          </p:cNvSpPr>
          <p:nvPr>
            <p:ph type="sldNum" idx="12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/>
          <p:nvPr/>
        </p:nvSpPr>
        <p:spPr>
          <a:xfrm rot="10800000">
            <a:off x="-43544" y="-24882"/>
            <a:ext cx="6904997" cy="11209890"/>
          </a:xfrm>
          <a:custGeom>
            <a:avLst/>
            <a:gdLst/>
            <a:ahLst/>
            <a:cxnLst/>
            <a:rect l="l" t="t" r="r" b="b"/>
            <a:pathLst>
              <a:path w="6904997" h="11209890" extrusionOk="0">
                <a:moveTo>
                  <a:pt x="1591852" y="0"/>
                </a:moveTo>
                <a:lnTo>
                  <a:pt x="4538133" y="1"/>
                </a:lnTo>
                <a:lnTo>
                  <a:pt x="6904997" y="0"/>
                </a:lnTo>
                <a:cubicBezTo>
                  <a:pt x="6898776" y="3707601"/>
                  <a:pt x="6892556" y="7502289"/>
                  <a:pt x="6886335" y="11209890"/>
                </a:cubicBezTo>
                <a:lnTo>
                  <a:pt x="0" y="11203669"/>
                </a:lnTo>
                <a:lnTo>
                  <a:pt x="0" y="1657167"/>
                </a:lnTo>
                <a:cubicBezTo>
                  <a:pt x="0" y="765987"/>
                  <a:pt x="700672" y="0"/>
                  <a:pt x="15918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6"/>
          <p:cNvSpPr txBox="1"/>
          <p:nvPr/>
        </p:nvSpPr>
        <p:spPr>
          <a:xfrm>
            <a:off x="719138" y="544645"/>
            <a:ext cx="6142316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6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Вещественный двоичный </a:t>
            </a:r>
            <a:br>
              <a:rPr lang="ru-RU" sz="6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6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поиск</a:t>
            </a:r>
            <a:endParaRPr/>
          </a:p>
        </p:txBody>
      </p:sp>
      <p:sp>
        <p:nvSpPr>
          <p:cNvPr id="449" name="Google Shape;449;p56"/>
          <p:cNvSpPr txBox="1"/>
          <p:nvPr/>
        </p:nvSpPr>
        <p:spPr>
          <a:xfrm>
            <a:off x="719136" y="3867717"/>
            <a:ext cx="5404519" cy="67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Когда границы — это дробные числа, следует останавливать бинарный поиск, когда левая </a:t>
            </a:r>
            <a:b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правая границы находятся достаточно близко. </a:t>
            </a:r>
            <a:endParaRPr/>
          </a:p>
        </p:txBody>
      </p:sp>
      <p:sp>
        <p:nvSpPr>
          <p:cNvPr id="450" name="Google Shape;450;p56"/>
          <p:cNvSpPr/>
          <p:nvPr/>
        </p:nvSpPr>
        <p:spPr>
          <a:xfrm>
            <a:off x="8011885" y="719138"/>
            <a:ext cx="10630354" cy="9721850"/>
          </a:xfrm>
          <a:prstGeom prst="roundRect">
            <a:avLst>
              <a:gd name="adj" fmla="val 435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77246" y="5092311"/>
            <a:ext cx="7448031" cy="744803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6"/>
          <p:cNvSpPr/>
          <p:nvPr/>
        </p:nvSpPr>
        <p:spPr>
          <a:xfrm>
            <a:off x="8909078" y="4278671"/>
            <a:ext cx="8919652" cy="1658473"/>
          </a:xfrm>
          <a:prstGeom prst="roundRect">
            <a:avLst>
              <a:gd name="adj" fmla="val 16667"/>
            </a:avLst>
          </a:prstGeom>
          <a:solidFill>
            <a:srgbClr val="6B93FF">
              <a:alpha val="18823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6"/>
          <p:cNvSpPr/>
          <p:nvPr/>
        </p:nvSpPr>
        <p:spPr>
          <a:xfrm rot="5400000">
            <a:off x="12334761" y="-1830642"/>
            <a:ext cx="2068286" cy="8919651"/>
          </a:xfrm>
          <a:prstGeom prst="rightBrace">
            <a:avLst>
              <a:gd name="adj1" fmla="val 63421"/>
              <a:gd name="adj2" fmla="val 50000"/>
            </a:avLst>
          </a:prstGeom>
          <a:noFill/>
          <a:ln w="317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4" name="Google Shape;454;p56"/>
          <p:cNvGrpSpPr/>
          <p:nvPr/>
        </p:nvGrpSpPr>
        <p:grpSpPr>
          <a:xfrm>
            <a:off x="9145260" y="1589526"/>
            <a:ext cx="8447288" cy="844627"/>
            <a:chOff x="9367652" y="1589526"/>
            <a:chExt cx="8447288" cy="844627"/>
          </a:xfrm>
        </p:grpSpPr>
        <p:sp>
          <p:nvSpPr>
            <p:cNvPr id="455" name="Google Shape;455;p56"/>
            <p:cNvSpPr/>
            <p:nvPr/>
          </p:nvSpPr>
          <p:spPr>
            <a:xfrm>
              <a:off x="9367652" y="1595038"/>
              <a:ext cx="827314" cy="129551"/>
            </a:xfrm>
            <a:prstGeom prst="roundRect">
              <a:avLst>
                <a:gd name="adj" fmla="val 50000"/>
              </a:avLst>
            </a:prstGeom>
            <a:solidFill>
              <a:srgbClr val="A5DBA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6"/>
            <p:cNvSpPr/>
            <p:nvPr/>
          </p:nvSpPr>
          <p:spPr>
            <a:xfrm>
              <a:off x="10637648" y="1595038"/>
              <a:ext cx="827314" cy="129551"/>
            </a:xfrm>
            <a:prstGeom prst="roundRect">
              <a:avLst>
                <a:gd name="adj" fmla="val 50000"/>
              </a:avLst>
            </a:prstGeom>
            <a:solidFill>
              <a:srgbClr val="A5DBA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6"/>
            <p:cNvSpPr/>
            <p:nvPr/>
          </p:nvSpPr>
          <p:spPr>
            <a:xfrm>
              <a:off x="11907644" y="1595038"/>
              <a:ext cx="827314" cy="129551"/>
            </a:xfrm>
            <a:prstGeom prst="roundRect">
              <a:avLst>
                <a:gd name="adj" fmla="val 50000"/>
              </a:avLst>
            </a:prstGeom>
            <a:solidFill>
              <a:srgbClr val="A5DBA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6"/>
            <p:cNvSpPr/>
            <p:nvPr/>
          </p:nvSpPr>
          <p:spPr>
            <a:xfrm>
              <a:off x="13177640" y="1595038"/>
              <a:ext cx="827314" cy="129551"/>
            </a:xfrm>
            <a:prstGeom prst="roundRect">
              <a:avLst>
                <a:gd name="adj" fmla="val 50000"/>
              </a:avLst>
            </a:prstGeom>
            <a:solidFill>
              <a:srgbClr val="A5DBA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6"/>
            <p:cNvSpPr/>
            <p:nvPr/>
          </p:nvSpPr>
          <p:spPr>
            <a:xfrm>
              <a:off x="14447636" y="1595038"/>
              <a:ext cx="827314" cy="129551"/>
            </a:xfrm>
            <a:prstGeom prst="roundRect">
              <a:avLst>
                <a:gd name="adj" fmla="val 50000"/>
              </a:avLst>
            </a:prstGeom>
            <a:solidFill>
              <a:srgbClr val="A5DBA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6"/>
            <p:cNvSpPr/>
            <p:nvPr/>
          </p:nvSpPr>
          <p:spPr>
            <a:xfrm>
              <a:off x="15717631" y="1595038"/>
              <a:ext cx="827314" cy="129551"/>
            </a:xfrm>
            <a:prstGeom prst="roundRect">
              <a:avLst>
                <a:gd name="adj" fmla="val 50000"/>
              </a:avLst>
            </a:prstGeom>
            <a:solidFill>
              <a:srgbClr val="A5DBA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6"/>
            <p:cNvSpPr/>
            <p:nvPr/>
          </p:nvSpPr>
          <p:spPr>
            <a:xfrm>
              <a:off x="10014178" y="1929639"/>
              <a:ext cx="827314" cy="129551"/>
            </a:xfrm>
            <a:prstGeom prst="roundRect">
              <a:avLst>
                <a:gd name="adj" fmla="val 50000"/>
              </a:avLst>
            </a:prstGeom>
            <a:solidFill>
              <a:srgbClr val="A5DBA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6"/>
            <p:cNvSpPr/>
            <p:nvPr/>
          </p:nvSpPr>
          <p:spPr>
            <a:xfrm>
              <a:off x="11291544" y="1929639"/>
              <a:ext cx="827314" cy="129551"/>
            </a:xfrm>
            <a:prstGeom prst="roundRect">
              <a:avLst>
                <a:gd name="adj" fmla="val 50000"/>
              </a:avLst>
            </a:prstGeom>
            <a:solidFill>
              <a:srgbClr val="A5DBA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6"/>
            <p:cNvSpPr/>
            <p:nvPr/>
          </p:nvSpPr>
          <p:spPr>
            <a:xfrm>
              <a:off x="12568910" y="1929639"/>
              <a:ext cx="827314" cy="129551"/>
            </a:xfrm>
            <a:prstGeom prst="roundRect">
              <a:avLst>
                <a:gd name="adj" fmla="val 50000"/>
              </a:avLst>
            </a:prstGeom>
            <a:solidFill>
              <a:srgbClr val="A5DBA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6"/>
            <p:cNvSpPr/>
            <p:nvPr/>
          </p:nvSpPr>
          <p:spPr>
            <a:xfrm>
              <a:off x="13846276" y="1929639"/>
              <a:ext cx="827314" cy="129551"/>
            </a:xfrm>
            <a:prstGeom prst="roundRect">
              <a:avLst>
                <a:gd name="adj" fmla="val 50000"/>
              </a:avLst>
            </a:prstGeom>
            <a:solidFill>
              <a:srgbClr val="A5DBA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6"/>
            <p:cNvSpPr/>
            <p:nvPr/>
          </p:nvSpPr>
          <p:spPr>
            <a:xfrm>
              <a:off x="15123642" y="1929639"/>
              <a:ext cx="827314" cy="129551"/>
            </a:xfrm>
            <a:prstGeom prst="roundRect">
              <a:avLst>
                <a:gd name="adj" fmla="val 50000"/>
              </a:avLst>
            </a:prstGeom>
            <a:solidFill>
              <a:srgbClr val="A5DBA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6"/>
            <p:cNvSpPr/>
            <p:nvPr/>
          </p:nvSpPr>
          <p:spPr>
            <a:xfrm>
              <a:off x="16401010" y="1929639"/>
              <a:ext cx="827314" cy="129551"/>
            </a:xfrm>
            <a:prstGeom prst="roundRect">
              <a:avLst>
                <a:gd name="adj" fmla="val 50000"/>
              </a:avLst>
            </a:prstGeom>
            <a:solidFill>
              <a:srgbClr val="A5DBA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6"/>
            <p:cNvSpPr/>
            <p:nvPr/>
          </p:nvSpPr>
          <p:spPr>
            <a:xfrm>
              <a:off x="16987626" y="1589526"/>
              <a:ext cx="827314" cy="129551"/>
            </a:xfrm>
            <a:prstGeom prst="roundRect">
              <a:avLst>
                <a:gd name="adj" fmla="val 50000"/>
              </a:avLst>
            </a:prstGeom>
            <a:solidFill>
              <a:srgbClr val="A5DBA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6"/>
            <p:cNvSpPr/>
            <p:nvPr/>
          </p:nvSpPr>
          <p:spPr>
            <a:xfrm>
              <a:off x="10663862" y="2304602"/>
              <a:ext cx="827314" cy="129551"/>
            </a:xfrm>
            <a:prstGeom prst="roundRect">
              <a:avLst>
                <a:gd name="adj" fmla="val 50000"/>
              </a:avLst>
            </a:prstGeom>
            <a:solidFill>
              <a:srgbClr val="A5DBA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6"/>
            <p:cNvSpPr/>
            <p:nvPr/>
          </p:nvSpPr>
          <p:spPr>
            <a:xfrm>
              <a:off x="11941228" y="2304602"/>
              <a:ext cx="827314" cy="129551"/>
            </a:xfrm>
            <a:prstGeom prst="roundRect">
              <a:avLst>
                <a:gd name="adj" fmla="val 50000"/>
              </a:avLst>
            </a:prstGeom>
            <a:solidFill>
              <a:srgbClr val="A5DBA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6"/>
            <p:cNvSpPr/>
            <p:nvPr/>
          </p:nvSpPr>
          <p:spPr>
            <a:xfrm>
              <a:off x="13218594" y="2304602"/>
              <a:ext cx="827314" cy="129551"/>
            </a:xfrm>
            <a:prstGeom prst="roundRect">
              <a:avLst>
                <a:gd name="adj" fmla="val 50000"/>
              </a:avLst>
            </a:prstGeom>
            <a:solidFill>
              <a:srgbClr val="A5DBA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6"/>
            <p:cNvSpPr/>
            <p:nvPr/>
          </p:nvSpPr>
          <p:spPr>
            <a:xfrm>
              <a:off x="14495960" y="2304602"/>
              <a:ext cx="827314" cy="129551"/>
            </a:xfrm>
            <a:prstGeom prst="roundRect">
              <a:avLst>
                <a:gd name="adj" fmla="val 50000"/>
              </a:avLst>
            </a:prstGeom>
            <a:solidFill>
              <a:srgbClr val="A5DBA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6"/>
            <p:cNvSpPr/>
            <p:nvPr/>
          </p:nvSpPr>
          <p:spPr>
            <a:xfrm>
              <a:off x="15773326" y="2304602"/>
              <a:ext cx="827314" cy="129551"/>
            </a:xfrm>
            <a:prstGeom prst="roundRect">
              <a:avLst>
                <a:gd name="adj" fmla="val 50000"/>
              </a:avLst>
            </a:prstGeom>
            <a:solidFill>
              <a:srgbClr val="A5DBA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3" name="Google Shape;473;p56"/>
          <p:cNvSpPr/>
          <p:nvPr/>
        </p:nvSpPr>
        <p:spPr>
          <a:xfrm>
            <a:off x="10336792" y="6662464"/>
            <a:ext cx="6146134" cy="2929510"/>
          </a:xfrm>
          <a:prstGeom prst="ellipse">
            <a:avLst/>
          </a:prstGeom>
          <a:noFill/>
          <a:ln w="31750" cap="flat" cmpd="sng">
            <a:solidFill>
              <a:srgbClr val="FF7B7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6"/>
          <p:cNvSpPr/>
          <p:nvPr/>
        </p:nvSpPr>
        <p:spPr>
          <a:xfrm rot="-3460453">
            <a:off x="11479114" y="3356009"/>
            <a:ext cx="4344041" cy="4335774"/>
          </a:xfrm>
          <a:prstGeom prst="arc">
            <a:avLst>
              <a:gd name="adj1" fmla="val 12485785"/>
              <a:gd name="adj2" fmla="val 18612190"/>
            </a:avLst>
          </a:prstGeom>
          <a:noFill/>
          <a:ln w="22225" cap="flat" cmpd="sng">
            <a:solidFill>
              <a:srgbClr val="FF7B75"/>
            </a:solidFill>
            <a:prstDash val="dash"/>
            <a:miter lim="800000"/>
            <a:headEnd type="none" w="sm" len="sm"/>
            <a:tailEnd type="stealth" w="lg" len="lg"/>
          </a:ln>
        </p:spPr>
        <p:txBody>
          <a:bodyPr spcFirstLastPara="1" wrap="square" lIns="89975" tIns="44975" rIns="89975" bIns="449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Arial"/>
              <a:buNone/>
            </a:pPr>
            <a:endParaRPr sz="236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6"/>
          <p:cNvSpPr txBox="1"/>
          <p:nvPr/>
        </p:nvSpPr>
        <p:spPr>
          <a:xfrm>
            <a:off x="11818652" y="7127240"/>
            <a:ext cx="3182414" cy="70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B88E"/>
              </a:buClr>
              <a:buSzPts val="4000"/>
              <a:buFont typeface="Arial"/>
              <a:buNone/>
            </a:pPr>
            <a:r>
              <a:rPr lang="ru-RU" sz="4000" b="0" i="0" u="none" strike="noStrike" cap="none">
                <a:solidFill>
                  <a:srgbClr val="89B88E"/>
                </a:solidFill>
                <a:latin typeface="Arial"/>
                <a:ea typeface="Arial"/>
                <a:cs typeface="Arial"/>
                <a:sym typeface="Arial"/>
              </a:rPr>
              <a:t>0.0001</a:t>
            </a:r>
            <a:endParaRPr/>
          </a:p>
        </p:txBody>
      </p:sp>
      <p:cxnSp>
        <p:nvCxnSpPr>
          <p:cNvPr id="476" name="Google Shape;476;p56"/>
          <p:cNvCxnSpPr/>
          <p:nvPr/>
        </p:nvCxnSpPr>
        <p:spPr>
          <a:xfrm>
            <a:off x="12570312" y="8127219"/>
            <a:ext cx="1679094" cy="0"/>
          </a:xfrm>
          <a:prstGeom prst="straightConnector1">
            <a:avLst/>
          </a:prstGeom>
          <a:noFill/>
          <a:ln w="38100" cap="flat" cmpd="sng">
            <a:solidFill>
              <a:srgbClr val="89B88E"/>
            </a:solidFill>
            <a:prstDash val="solid"/>
            <a:miter lim="800000"/>
            <a:headEnd type="stealth" w="lg" len="lg"/>
            <a:tailEnd type="stealth" w="lg" len="lg"/>
          </a:ln>
        </p:spPr>
      </p:cxnSp>
      <p:cxnSp>
        <p:nvCxnSpPr>
          <p:cNvPr id="477" name="Google Shape;477;p56"/>
          <p:cNvCxnSpPr/>
          <p:nvPr/>
        </p:nvCxnSpPr>
        <p:spPr>
          <a:xfrm>
            <a:off x="11657082" y="7127240"/>
            <a:ext cx="1355180" cy="2110066"/>
          </a:xfrm>
          <a:prstGeom prst="straightConnector1">
            <a:avLst/>
          </a:prstGeom>
          <a:noFill/>
          <a:ln w="254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8" name="Google Shape;478;p56"/>
          <p:cNvCxnSpPr/>
          <p:nvPr/>
        </p:nvCxnSpPr>
        <p:spPr>
          <a:xfrm flipH="1">
            <a:off x="13823516" y="7127240"/>
            <a:ext cx="1355180" cy="2110066"/>
          </a:xfrm>
          <a:prstGeom prst="straightConnector1">
            <a:avLst/>
          </a:prstGeom>
          <a:noFill/>
          <a:ln w="254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9" name="Google Shape;479;p56"/>
          <p:cNvSpPr txBox="1">
            <a:spLocks noGrp="1"/>
          </p:cNvSpPr>
          <p:nvPr>
            <p:ph type="sldNum" idx="12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7"/>
          <p:cNvSpPr/>
          <p:nvPr/>
        </p:nvSpPr>
        <p:spPr>
          <a:xfrm rot="10800000">
            <a:off x="-33698" y="-18661"/>
            <a:ext cx="7727885" cy="11203669"/>
          </a:xfrm>
          <a:custGeom>
            <a:avLst/>
            <a:gdLst/>
            <a:ahLst/>
            <a:cxnLst/>
            <a:rect l="l" t="t" r="r" b="b"/>
            <a:pathLst>
              <a:path w="7727885" h="11203669" extrusionOk="0">
                <a:moveTo>
                  <a:pt x="1591852" y="0"/>
                </a:moveTo>
                <a:lnTo>
                  <a:pt x="4538133" y="1"/>
                </a:lnTo>
                <a:lnTo>
                  <a:pt x="7726091" y="0"/>
                </a:lnTo>
                <a:cubicBezTo>
                  <a:pt x="7719870" y="3707601"/>
                  <a:pt x="7732311" y="7483628"/>
                  <a:pt x="7726090" y="11191229"/>
                </a:cubicBezTo>
                <a:lnTo>
                  <a:pt x="0" y="11203669"/>
                </a:lnTo>
                <a:lnTo>
                  <a:pt x="0" y="1657167"/>
                </a:lnTo>
                <a:cubicBezTo>
                  <a:pt x="0" y="765987"/>
                  <a:pt x="700672" y="0"/>
                  <a:pt x="15918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57"/>
          <p:cNvSpPr txBox="1"/>
          <p:nvPr/>
        </p:nvSpPr>
        <p:spPr>
          <a:xfrm>
            <a:off x="719138" y="544645"/>
            <a:ext cx="6142316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6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Бинарный </a:t>
            </a:r>
            <a:br>
              <a:rPr lang="ru-RU" sz="6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6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поиск по ответу</a:t>
            </a:r>
            <a:endParaRPr/>
          </a:p>
        </p:txBody>
      </p:sp>
      <p:sp>
        <p:nvSpPr>
          <p:cNvPr id="486" name="Google Shape;486;p57"/>
          <p:cNvSpPr txBox="1"/>
          <p:nvPr/>
        </p:nvSpPr>
        <p:spPr>
          <a:xfrm>
            <a:off x="719136" y="3867717"/>
            <a:ext cx="6428113" cy="67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Есть n дипломов со своей высотой </a:t>
            </a:r>
            <a:b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шириной. Нужно их поместить </a:t>
            </a:r>
            <a:b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квадрат минимального размера. </a:t>
            </a:r>
            <a:r>
              <a:rPr lang="ru-RU" sz="3000" b="0" i="0" u="none" strike="noStrike" cap="none">
                <a:solidFill>
                  <a:srgbClr val="428BF9"/>
                </a:solidFill>
                <a:latin typeface="Arial"/>
                <a:ea typeface="Arial"/>
                <a:cs typeface="Arial"/>
                <a:sym typeface="Arial"/>
              </a:rPr>
              <a:t>Нужно найти сторону этого квадрата. </a:t>
            </a:r>
            <a:endParaRPr/>
          </a:p>
        </p:txBody>
      </p:sp>
      <p:sp>
        <p:nvSpPr>
          <p:cNvPr id="487" name="Google Shape;487;p57"/>
          <p:cNvSpPr/>
          <p:nvPr/>
        </p:nvSpPr>
        <p:spPr>
          <a:xfrm>
            <a:off x="9498562" y="719138"/>
            <a:ext cx="9581599" cy="9721850"/>
          </a:xfrm>
          <a:prstGeom prst="roundRect">
            <a:avLst>
              <a:gd name="adj" fmla="val 435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92438" y="1900174"/>
            <a:ext cx="7393845" cy="7359776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7"/>
          <p:cNvSpPr txBox="1"/>
          <p:nvPr/>
        </p:nvSpPr>
        <p:spPr>
          <a:xfrm>
            <a:off x="719138" y="8924194"/>
            <a:ext cx="6726691" cy="67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Можно ли, зная размер </a:t>
            </a:r>
            <a:b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квадрата, понять помещаются </a:t>
            </a:r>
            <a:b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ли в него все дипломы?</a:t>
            </a:r>
            <a:endParaRPr/>
          </a:p>
        </p:txBody>
      </p:sp>
      <p:sp>
        <p:nvSpPr>
          <p:cNvPr id="490" name="Google Shape;490;p57"/>
          <p:cNvSpPr txBox="1"/>
          <p:nvPr/>
        </p:nvSpPr>
        <p:spPr>
          <a:xfrm>
            <a:off x="719138" y="2821734"/>
            <a:ext cx="991844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ru-RU"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 про дипломы. </a:t>
            </a:r>
            <a:endParaRPr sz="3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37799" y="7878211"/>
            <a:ext cx="673204" cy="67320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7"/>
          <p:cNvSpPr txBox="1">
            <a:spLocks noGrp="1"/>
          </p:cNvSpPr>
          <p:nvPr>
            <p:ph type="sldNum" idx="12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/>
        </p:nvSpPr>
        <p:spPr>
          <a:xfrm>
            <a:off x="719138" y="544645"/>
            <a:ext cx="1120616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6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Сложность алгоритмов</a:t>
            </a:r>
            <a:endParaRPr/>
          </a:p>
        </p:txBody>
      </p:sp>
      <p:sp>
        <p:nvSpPr>
          <p:cNvPr id="293" name="Google Shape;293;p45"/>
          <p:cNvSpPr/>
          <p:nvPr/>
        </p:nvSpPr>
        <p:spPr>
          <a:xfrm>
            <a:off x="719138" y="3695700"/>
            <a:ext cx="9180511" cy="6745288"/>
          </a:xfrm>
          <a:prstGeom prst="roundRect">
            <a:avLst>
              <a:gd name="adj" fmla="val 7039"/>
            </a:avLst>
          </a:prstGeom>
          <a:solidFill>
            <a:schemeClr val="accent6"/>
          </a:solidFill>
          <a:ln>
            <a:noFill/>
          </a:ln>
          <a:effectLst>
            <a:outerShdw blurRad="888483" sx="102000" sy="102000" algn="ctr" rotWithShape="0">
              <a:srgbClr val="D8D8D8">
                <a:alpha val="35686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1288" y="4064382"/>
            <a:ext cx="8660862" cy="599681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5"/>
          <p:cNvSpPr/>
          <p:nvPr/>
        </p:nvSpPr>
        <p:spPr>
          <a:xfrm>
            <a:off x="719138" y="1885950"/>
            <a:ext cx="16178212" cy="1219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О-большое — максимальное количество операций, которые нужны для завершения алгоритма </a:t>
            </a:r>
            <a:endParaRPr/>
          </a:p>
        </p:txBody>
      </p:sp>
      <p:sp>
        <p:nvSpPr>
          <p:cNvPr id="296" name="Google Shape;296;p45"/>
          <p:cNvSpPr/>
          <p:nvPr/>
        </p:nvSpPr>
        <p:spPr>
          <a:xfrm>
            <a:off x="10248900" y="3695700"/>
            <a:ext cx="8861424" cy="6745288"/>
          </a:xfrm>
          <a:prstGeom prst="roundRect">
            <a:avLst>
              <a:gd name="adj" fmla="val 7039"/>
            </a:avLst>
          </a:prstGeom>
          <a:solidFill>
            <a:srgbClr val="2928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47375" y="4064382"/>
            <a:ext cx="6763324" cy="599681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5"/>
          <p:cNvSpPr txBox="1">
            <a:spLocks noGrp="1"/>
          </p:cNvSpPr>
          <p:nvPr>
            <p:ph type="sldNum" idx="12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/>
          <p:nvPr/>
        </p:nvSpPr>
        <p:spPr>
          <a:xfrm rot="-5400000">
            <a:off x="8278122" y="-8302247"/>
            <a:ext cx="3257637" cy="19824783"/>
          </a:xfrm>
          <a:custGeom>
            <a:avLst/>
            <a:gdLst/>
            <a:ahLst/>
            <a:cxnLst/>
            <a:rect l="l" t="t" r="r" b="b"/>
            <a:pathLst>
              <a:path w="3257637" h="19824783" extrusionOk="0">
                <a:moveTo>
                  <a:pt x="1644985" y="5446"/>
                </a:moveTo>
                <a:lnTo>
                  <a:pt x="2531144" y="5442"/>
                </a:lnTo>
                <a:lnTo>
                  <a:pt x="3236123" y="0"/>
                </a:lnTo>
                <a:cubicBezTo>
                  <a:pt x="3229902" y="3707601"/>
                  <a:pt x="3263077" y="16117182"/>
                  <a:pt x="3256856" y="19824783"/>
                </a:cubicBezTo>
                <a:lnTo>
                  <a:pt x="0" y="19792246"/>
                </a:lnTo>
                <a:cubicBezTo>
                  <a:pt x="12441" y="13698927"/>
                  <a:pt x="18920" y="7712389"/>
                  <a:pt x="31361" y="1619070"/>
                </a:cubicBezTo>
                <a:cubicBezTo>
                  <a:pt x="31361" y="727890"/>
                  <a:pt x="753805" y="5446"/>
                  <a:pt x="1644985" y="544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6"/>
          <p:cNvSpPr txBox="1"/>
          <p:nvPr/>
        </p:nvSpPr>
        <p:spPr>
          <a:xfrm>
            <a:off x="1290638" y="1071535"/>
            <a:ext cx="860901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Noto Sans Symbols"/>
              <a:buNone/>
            </a:pPr>
            <a:r>
              <a:rPr lang="ru-RU" sz="7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Немного практики</a:t>
            </a:r>
            <a:endParaRPr/>
          </a:p>
        </p:txBody>
      </p:sp>
      <p:pic>
        <p:nvPicPr>
          <p:cNvPr id="305" name="Google Shape;30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66424" y="-194652"/>
            <a:ext cx="6174089" cy="3609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6"/>
          <p:cNvPicPr preferRelativeResize="0"/>
          <p:nvPr/>
        </p:nvPicPr>
        <p:blipFill rotWithShape="1">
          <a:blip r:embed="rId4">
            <a:alphaModFix/>
          </a:blip>
          <a:srcRect b="59154"/>
          <a:stretch/>
        </p:blipFill>
        <p:spPr>
          <a:xfrm>
            <a:off x="621201" y="3663351"/>
            <a:ext cx="9108954" cy="25791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7" name="Google Shape;307;p46"/>
          <p:cNvGraphicFramePr/>
          <p:nvPr/>
        </p:nvGraphicFramePr>
        <p:xfrm>
          <a:off x="730862" y="4070759"/>
          <a:ext cx="8882050" cy="2165225"/>
        </p:xfrm>
        <a:graphic>
          <a:graphicData uri="http://schemas.openxmlformats.org/drawingml/2006/table">
            <a:tbl>
              <a:tblPr firstRow="1" bandRow="1">
                <a:noFill/>
                <a:tableStyleId>{6F857C76-C862-46B1-A24B-3BEED8825BC7}</a:tableStyleId>
              </a:tblPr>
              <a:tblGrid>
                <a:gridCol w="888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5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C28C"/>
                        </a:buClr>
                        <a:buSzPts val="2800"/>
                        <a:buFont typeface="Consolas"/>
                        <a:buNone/>
                      </a:pPr>
                      <a:r>
                        <a:rPr lang="ru-RU" sz="2800" u="none" strike="noStrike" cap="non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 </a:t>
                      </a:r>
                      <a:r>
                        <a:rPr lang="ru-RU" sz="2800" u="none" strike="noStrike" cap="non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-RU" sz="2800" u="none" strike="noStrike" cap="non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range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(n):</a:t>
                      </a:r>
                      <a:b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ru-RU" sz="2800" u="none" strike="noStrike" cap="non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j </a:t>
                      </a:r>
                      <a:r>
                        <a:rPr lang="ru-RU" sz="2800" u="none" strike="noStrike" cap="non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-RU" sz="2800" u="none" strike="noStrike" cap="non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range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(n):</a:t>
                      </a:r>
                      <a:b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lang="ru-RU" sz="2800" u="none" strike="noStrike" cap="non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(i)</a:t>
                      </a:r>
                      <a:endParaRPr sz="2800" u="none" strike="noStrike" cap="none">
                        <a:solidFill>
                          <a:srgbClr val="FCC28C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20300" marR="256250" marT="320300" marB="128125">
                    <a:solidFill>
                      <a:srgbClr val="0108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8" name="Google Shape;308;p46"/>
          <p:cNvPicPr preferRelativeResize="0"/>
          <p:nvPr/>
        </p:nvPicPr>
        <p:blipFill rotWithShape="1">
          <a:blip r:embed="rId4">
            <a:alphaModFix/>
          </a:blip>
          <a:srcRect b="59150"/>
          <a:stretch/>
        </p:blipFill>
        <p:spPr>
          <a:xfrm>
            <a:off x="10088440" y="3663351"/>
            <a:ext cx="9108098" cy="25791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9" name="Google Shape;309;p46"/>
          <p:cNvGraphicFramePr/>
          <p:nvPr/>
        </p:nvGraphicFramePr>
        <p:xfrm>
          <a:off x="10198100" y="4070759"/>
          <a:ext cx="8882050" cy="2165225"/>
        </p:xfrm>
        <a:graphic>
          <a:graphicData uri="http://schemas.openxmlformats.org/drawingml/2006/table">
            <a:tbl>
              <a:tblPr firstRow="1" bandRow="1">
                <a:noFill/>
                <a:tableStyleId>{6F857C76-C862-46B1-A24B-3BEED8825BC7}</a:tableStyleId>
              </a:tblPr>
              <a:tblGrid>
                <a:gridCol w="888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5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C28C"/>
                        </a:buClr>
                        <a:buSzPts val="2800"/>
                        <a:buFont typeface="Consolas"/>
                        <a:buNone/>
                      </a:pPr>
                      <a:r>
                        <a:rPr lang="ru-RU" sz="2800" u="none" strike="noStrike" cap="non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 </a:t>
                      </a:r>
                      <a:r>
                        <a:rPr lang="ru-RU" sz="2800" u="none" strike="noStrike" cap="non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-RU" sz="2800" u="none" strike="noStrike" cap="non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range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(n):</a:t>
                      </a:r>
                      <a:b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ru-RU" sz="2800" u="none" strike="noStrike" cap="non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j </a:t>
                      </a:r>
                      <a:r>
                        <a:rPr lang="ru-RU" sz="2800" u="none" strike="noStrike" cap="non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-RU" sz="2800" u="none" strike="noStrike" cap="non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range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(n/2):</a:t>
                      </a:r>
                      <a:b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lang="ru-RU" sz="2800" u="none" strike="noStrike" cap="non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(i)</a:t>
                      </a:r>
                      <a:endParaRPr sz="2800" u="none" strike="noStrike" cap="none">
                        <a:solidFill>
                          <a:srgbClr val="FCC28C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20300" marR="256250" marT="320300" marB="128125">
                    <a:solidFill>
                      <a:srgbClr val="0108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10" name="Google Shape;310;p46"/>
          <p:cNvPicPr preferRelativeResize="0"/>
          <p:nvPr/>
        </p:nvPicPr>
        <p:blipFill rotWithShape="1">
          <a:blip r:embed="rId4">
            <a:alphaModFix/>
          </a:blip>
          <a:srcRect b="59147"/>
          <a:stretch/>
        </p:blipFill>
        <p:spPr>
          <a:xfrm>
            <a:off x="621201" y="6676428"/>
            <a:ext cx="9108953" cy="25796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1" name="Google Shape;311;p46"/>
          <p:cNvGraphicFramePr/>
          <p:nvPr/>
        </p:nvGraphicFramePr>
        <p:xfrm>
          <a:off x="730862" y="7083836"/>
          <a:ext cx="8882050" cy="3357150"/>
        </p:xfrm>
        <a:graphic>
          <a:graphicData uri="http://schemas.openxmlformats.org/drawingml/2006/table">
            <a:tbl>
              <a:tblPr firstRow="1" bandRow="1">
                <a:noFill/>
                <a:tableStyleId>{6F857C76-C862-46B1-A24B-3BEED8825BC7}</a:tableStyleId>
              </a:tblPr>
              <a:tblGrid>
                <a:gridCol w="888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C28C"/>
                        </a:buClr>
                        <a:buSzPts val="2800"/>
                        <a:buFont typeface="Consolas"/>
                        <a:buNone/>
                      </a:pPr>
                      <a:r>
                        <a:rPr lang="ru-RU" sz="2800" u="none" strike="noStrike" cap="non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 </a:t>
                      </a:r>
                      <a:r>
                        <a:rPr lang="ru-RU" sz="2800" u="none" strike="noStrike" cap="non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-RU" sz="2800" u="none" strike="noStrike" cap="non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range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(4n):</a:t>
                      </a:r>
                      <a:b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ru-RU" sz="2800" u="none" strike="noStrike" cap="non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j </a:t>
                      </a:r>
                      <a:r>
                        <a:rPr lang="ru-RU" sz="2800" u="none" strike="noStrike" cap="non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-RU" sz="2800" u="none" strike="noStrike" cap="non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range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(2int(math.</a:t>
                      </a:r>
                      <a:r>
                        <a:rPr lang="ru-RU" sz="2800" u="none" strike="noStrike" cap="non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sqrt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(n))):</a:t>
                      </a:r>
                      <a:b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lang="ru-RU" sz="2800" u="none" strike="noStrike" cap="non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(i)</a:t>
                      </a:r>
                      <a:endParaRPr sz="2800" u="none" strike="noStrike" cap="none">
                        <a:solidFill>
                          <a:srgbClr val="FCC28C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20300" marR="256250" marT="320300" marB="128125">
                    <a:solidFill>
                      <a:srgbClr val="0108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12" name="Google Shape;312;p46"/>
          <p:cNvPicPr preferRelativeResize="0"/>
          <p:nvPr/>
        </p:nvPicPr>
        <p:blipFill rotWithShape="1">
          <a:blip r:embed="rId4">
            <a:alphaModFix/>
          </a:blip>
          <a:srcRect t="1" b="40537"/>
          <a:stretch/>
        </p:blipFill>
        <p:spPr>
          <a:xfrm>
            <a:off x="10088439" y="6676428"/>
            <a:ext cx="9102237" cy="37519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3" name="Google Shape;313;p46"/>
          <p:cNvGraphicFramePr/>
          <p:nvPr/>
        </p:nvGraphicFramePr>
        <p:xfrm>
          <a:off x="10198100" y="7083836"/>
          <a:ext cx="8882050" cy="3361551"/>
        </p:xfrm>
        <a:graphic>
          <a:graphicData uri="http://schemas.openxmlformats.org/drawingml/2006/table">
            <a:tbl>
              <a:tblPr firstRow="1" bandRow="1">
                <a:noFill/>
                <a:tableStyleId>{6F857C76-C862-46B1-A24B-3BEED8825BC7}</a:tableStyleId>
              </a:tblPr>
              <a:tblGrid>
                <a:gridCol w="888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5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C28C"/>
                        </a:buClr>
                        <a:buSzPts val="2800"/>
                        <a:buFont typeface="Consolas"/>
                        <a:buNone/>
                      </a:pPr>
                      <a:r>
                        <a:rPr lang="ru-RU" sz="2800" u="none" strike="noStrike" cap="non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-RU" sz="2800" u="none" strike="noStrike" cap="none">
                          <a:solidFill>
                            <a:srgbClr val="FFFFA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fibonacci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(n):</a:t>
                      </a:r>
                      <a:b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ru-RU" sz="2800" u="none" strike="noStrike" cap="non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 &lt;= </a:t>
                      </a:r>
                      <a:r>
                        <a:rPr lang="ru-RU" sz="2800" u="none" strike="noStrike" cap="none">
                          <a:solidFill>
                            <a:srgbClr val="D3636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b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ru-RU" sz="2800" u="none" strike="noStrike" cap="non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</a:t>
                      </a:r>
                      <a:b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ru-RU" sz="2800" u="none" strike="noStrike" cap="non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else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b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ru-RU" sz="2800" u="none" strike="noStrike" cap="none">
                          <a:solidFill>
                            <a:srgbClr val="FCC28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fibonacci(n</a:t>
                      </a:r>
                      <a:r>
                        <a:rPr lang="ru-RU" sz="2800" u="none" strike="noStrike" cap="none">
                          <a:solidFill>
                            <a:srgbClr val="D3636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+ fibonacci(n</a:t>
                      </a:r>
                      <a:r>
                        <a:rPr lang="ru-RU" sz="2800" u="none" strike="noStrike" cap="none">
                          <a:solidFill>
                            <a:srgbClr val="D3636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-2</a:t>
                      </a:r>
                      <a:r>
                        <a:rPr lang="ru-RU" sz="280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2800" u="none" strike="noStrike" cap="none">
                        <a:solidFill>
                          <a:srgbClr val="FCC28C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20300" marR="256250" marT="320300" marB="128125">
                    <a:solidFill>
                      <a:srgbClr val="0108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4" name="Google Shape;314;p46"/>
          <p:cNvSpPr txBox="1">
            <a:spLocks noGrp="1"/>
          </p:cNvSpPr>
          <p:nvPr>
            <p:ph type="sldNum" idx="12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31479" y="2959655"/>
            <a:ext cx="8200470" cy="820047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0" name="Google Shape;320;p47"/>
          <p:cNvGraphicFramePr/>
          <p:nvPr/>
        </p:nvGraphicFramePr>
        <p:xfrm>
          <a:off x="719137" y="719139"/>
          <a:ext cx="12337650" cy="9721800"/>
        </p:xfrm>
        <a:graphic>
          <a:graphicData uri="http://schemas.openxmlformats.org/drawingml/2006/table">
            <a:tbl>
              <a:tblPr firstRow="1" bandRow="1">
                <a:noFill/>
                <a:tableStyleId>{6F857C76-C862-46B1-A24B-3BEED8825BC7}</a:tableStyleId>
              </a:tblPr>
              <a:tblGrid>
                <a:gridCol w="338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0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ru-RU" sz="30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Асимптотика</a:t>
                      </a:r>
                      <a:endParaRPr/>
                    </a:p>
                  </a:txBody>
                  <a:tcPr marL="396000" marR="25200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ru-RU" sz="30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Примерное ограничение</a:t>
                      </a:r>
                      <a:endParaRPr/>
                    </a:p>
                  </a:txBody>
                  <a:tcPr marL="396000" marR="252000" marT="45725" marB="457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Cambria Math"/>
                        <a:buNone/>
                      </a:pPr>
                      <a:r>
                        <a:rPr lang="ru-RU" sz="3000" b="0" i="0" u="none" strike="noStrike" cap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О(1)</a:t>
                      </a:r>
                      <a:endParaRPr/>
                    </a:p>
                  </a:txBody>
                  <a:tcPr marL="396000" marR="25200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ru-RU" sz="30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r>
                        <a:rPr lang="ru-RU" sz="3000" b="0" i="0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  <a:r>
                        <a:rPr lang="ru-RU" sz="30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(обычно ограничено 64 битной арифметикой)</a:t>
                      </a:r>
                      <a:endParaRPr sz="3000" b="0" i="0" u="none" strike="noStrike" cap="none" baseline="30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6000" marR="25200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2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81"/>
                        <a:buFont typeface="Calibri"/>
                        <a:buNone/>
                      </a:pPr>
                      <a:endParaRPr sz="1181" u="none" strike="noStrike" cap="none"/>
                    </a:p>
                  </a:txBody>
                  <a:tcPr marL="396000" marR="25200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ru-RU" sz="30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r>
                        <a:rPr lang="ru-RU" sz="3000" b="0" i="0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  <a:r>
                        <a:rPr lang="ru-RU" sz="30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(обычно ограничено 64 битной арифметикой)</a:t>
                      </a:r>
                      <a:endParaRPr sz="3000" b="0" i="0" u="none" strike="noStrike" cap="none" baseline="30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6000" marR="25200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2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81"/>
                        <a:buFont typeface="Calibri"/>
                        <a:buNone/>
                      </a:pPr>
                      <a:endParaRPr sz="1181" u="none" strike="noStrike" cap="none"/>
                    </a:p>
                  </a:txBody>
                  <a:tcPr marL="396000" marR="25200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ru-RU" sz="30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r>
                        <a:rPr lang="ru-RU" sz="3000" b="0" i="0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/>
                    </a:p>
                  </a:txBody>
                  <a:tcPr marL="396000" marR="25200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2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81"/>
                        <a:buFont typeface="Calibri"/>
                        <a:buNone/>
                      </a:pPr>
                      <a:endParaRPr sz="1181" u="none" strike="noStrike" cap="none"/>
                    </a:p>
                  </a:txBody>
                  <a:tcPr marL="396000" marR="25200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ru-RU" sz="30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r>
                        <a:rPr lang="ru-RU" sz="3000" b="0" i="0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396000" marR="25200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2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81"/>
                        <a:buFont typeface="Calibri"/>
                        <a:buNone/>
                      </a:pPr>
                      <a:endParaRPr sz="1181" u="none" strike="noStrike" cap="none"/>
                    </a:p>
                  </a:txBody>
                  <a:tcPr marL="396000" marR="25200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ru-RU" sz="30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r>
                        <a:rPr lang="ru-RU" sz="3000" b="0" i="0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396000" marR="25200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2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81"/>
                        <a:buFont typeface="Calibri"/>
                        <a:buNone/>
                      </a:pPr>
                      <a:endParaRPr sz="1181" u="none" strike="noStrike" cap="none"/>
                    </a:p>
                  </a:txBody>
                  <a:tcPr marL="396000" marR="25200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ru-RU" sz="30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2000</a:t>
                      </a:r>
                      <a:endParaRPr/>
                    </a:p>
                  </a:txBody>
                  <a:tcPr marL="396000" marR="25200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02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81"/>
                        <a:buFont typeface="Calibri"/>
                        <a:buNone/>
                      </a:pPr>
                      <a:endParaRPr sz="1181" u="none" strike="noStrike" cap="none"/>
                    </a:p>
                  </a:txBody>
                  <a:tcPr marL="396000" marR="25200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ru-RU" sz="30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  <a:endParaRPr/>
                    </a:p>
                  </a:txBody>
                  <a:tcPr marL="396000" marR="25200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02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81"/>
                        <a:buFont typeface="Calibri"/>
                        <a:buNone/>
                      </a:pPr>
                      <a:endParaRPr sz="1181" u="none" strike="noStrike" cap="none"/>
                    </a:p>
                  </a:txBody>
                  <a:tcPr marL="396000" marR="25200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ru-RU" sz="30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396000" marR="25200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21" name="Google Shape;321;p47"/>
          <p:cNvSpPr txBox="1">
            <a:spLocks noGrp="1"/>
          </p:cNvSpPr>
          <p:nvPr>
            <p:ph type="sldNum" idx="12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/>
          <p:nvPr/>
        </p:nvSpPr>
        <p:spPr>
          <a:xfrm rot="-5400000">
            <a:off x="8278122" y="-8302247"/>
            <a:ext cx="3257637" cy="19824783"/>
          </a:xfrm>
          <a:custGeom>
            <a:avLst/>
            <a:gdLst/>
            <a:ahLst/>
            <a:cxnLst/>
            <a:rect l="l" t="t" r="r" b="b"/>
            <a:pathLst>
              <a:path w="3257637" h="19824783" extrusionOk="0">
                <a:moveTo>
                  <a:pt x="1644985" y="5446"/>
                </a:moveTo>
                <a:lnTo>
                  <a:pt x="2531144" y="5442"/>
                </a:lnTo>
                <a:lnTo>
                  <a:pt x="3236123" y="0"/>
                </a:lnTo>
                <a:cubicBezTo>
                  <a:pt x="3229902" y="3707601"/>
                  <a:pt x="3263077" y="16117182"/>
                  <a:pt x="3256856" y="19824783"/>
                </a:cubicBezTo>
                <a:lnTo>
                  <a:pt x="0" y="19792246"/>
                </a:lnTo>
                <a:cubicBezTo>
                  <a:pt x="12441" y="13698927"/>
                  <a:pt x="18920" y="7712389"/>
                  <a:pt x="31361" y="1619070"/>
                </a:cubicBezTo>
                <a:cubicBezTo>
                  <a:pt x="31361" y="727890"/>
                  <a:pt x="753805" y="5446"/>
                  <a:pt x="1644985" y="544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8"/>
          <p:cNvSpPr txBox="1"/>
          <p:nvPr/>
        </p:nvSpPr>
        <p:spPr>
          <a:xfrm>
            <a:off x="719139" y="1071535"/>
            <a:ext cx="1836102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Font typeface="Noto Sans Symbols"/>
              <a:buNone/>
            </a:pPr>
            <a:r>
              <a:rPr lang="ru-RU" sz="7000" b="1" i="0" u="none" strike="sng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Сортировки</a:t>
            </a:r>
            <a:r>
              <a:rPr lang="ru-RU" sz="7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Полезные сортировки</a:t>
            </a:r>
            <a:endParaRPr/>
          </a:p>
        </p:txBody>
      </p:sp>
      <p:sp>
        <p:nvSpPr>
          <p:cNvPr id="328" name="Google Shape;328;p48"/>
          <p:cNvSpPr/>
          <p:nvPr/>
        </p:nvSpPr>
        <p:spPr>
          <a:xfrm>
            <a:off x="719138" y="4082902"/>
            <a:ext cx="5660702" cy="5235095"/>
          </a:xfrm>
          <a:prstGeom prst="roundRect">
            <a:avLst>
              <a:gd name="adj" fmla="val 8543"/>
            </a:avLst>
          </a:prstGeom>
          <a:solidFill>
            <a:srgbClr val="A5DBA9">
              <a:alpha val="65882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8"/>
          <p:cNvSpPr/>
          <p:nvPr/>
        </p:nvSpPr>
        <p:spPr>
          <a:xfrm>
            <a:off x="7069299" y="5085243"/>
            <a:ext cx="5660702" cy="5235095"/>
          </a:xfrm>
          <a:prstGeom prst="roundRect">
            <a:avLst>
              <a:gd name="adj" fmla="val 8543"/>
            </a:avLst>
          </a:prstGeom>
          <a:solidFill>
            <a:srgbClr val="D9F6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8"/>
          <p:cNvSpPr/>
          <p:nvPr/>
        </p:nvSpPr>
        <p:spPr>
          <a:xfrm>
            <a:off x="13419461" y="4082900"/>
            <a:ext cx="5660702" cy="5235095"/>
          </a:xfrm>
          <a:prstGeom prst="roundRect">
            <a:avLst>
              <a:gd name="adj" fmla="val 85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8"/>
          <p:cNvSpPr/>
          <p:nvPr/>
        </p:nvSpPr>
        <p:spPr>
          <a:xfrm>
            <a:off x="8043596" y="84256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 extrusionOk="0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F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3"/>
              <a:buFont typeface="Arial"/>
              <a:buNone/>
            </a:pPr>
            <a:endParaRPr sz="1773" b="0" i="0" u="none" strike="noStrike" cap="none">
              <a:solidFill>
                <a:srgbClr val="D87F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48"/>
          <p:cNvGrpSpPr/>
          <p:nvPr/>
        </p:nvGrpSpPr>
        <p:grpSpPr>
          <a:xfrm>
            <a:off x="2972064" y="4701661"/>
            <a:ext cx="1154850" cy="1154850"/>
            <a:chOff x="1077340" y="4489007"/>
            <a:chExt cx="1154850" cy="1154850"/>
          </a:xfrm>
        </p:grpSpPr>
        <p:sp>
          <p:nvSpPr>
            <p:cNvPr id="333" name="Google Shape;333;p48"/>
            <p:cNvSpPr/>
            <p:nvPr/>
          </p:nvSpPr>
          <p:spPr>
            <a:xfrm>
              <a:off x="1077340" y="4489007"/>
              <a:ext cx="1154850" cy="11548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4" name="Google Shape;334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51610" y="4763277"/>
              <a:ext cx="606310" cy="6063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5" name="Google Shape;335;p48"/>
          <p:cNvGrpSpPr/>
          <p:nvPr/>
        </p:nvGrpSpPr>
        <p:grpSpPr>
          <a:xfrm>
            <a:off x="9329515" y="5699344"/>
            <a:ext cx="1154850" cy="1154850"/>
            <a:chOff x="1077340" y="4489007"/>
            <a:chExt cx="1154850" cy="1154850"/>
          </a:xfrm>
        </p:grpSpPr>
        <p:sp>
          <p:nvSpPr>
            <p:cNvPr id="336" name="Google Shape;336;p48"/>
            <p:cNvSpPr/>
            <p:nvPr/>
          </p:nvSpPr>
          <p:spPr>
            <a:xfrm>
              <a:off x="1077340" y="4489007"/>
              <a:ext cx="1154850" cy="11548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7" name="Google Shape;337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51610" y="4763277"/>
              <a:ext cx="606310" cy="6063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8" name="Google Shape;338;p48"/>
          <p:cNvGrpSpPr/>
          <p:nvPr/>
        </p:nvGrpSpPr>
        <p:grpSpPr>
          <a:xfrm>
            <a:off x="15672386" y="4701661"/>
            <a:ext cx="1154850" cy="1154850"/>
            <a:chOff x="1077340" y="4489007"/>
            <a:chExt cx="1154850" cy="1154850"/>
          </a:xfrm>
        </p:grpSpPr>
        <p:sp>
          <p:nvSpPr>
            <p:cNvPr id="339" name="Google Shape;339;p48"/>
            <p:cNvSpPr/>
            <p:nvPr/>
          </p:nvSpPr>
          <p:spPr>
            <a:xfrm>
              <a:off x="1077340" y="4489007"/>
              <a:ext cx="1154850" cy="11548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0" name="Google Shape;340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51610" y="4763277"/>
              <a:ext cx="606310" cy="6063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1" name="Google Shape;341;p48"/>
          <p:cNvSpPr txBox="1"/>
          <p:nvPr/>
        </p:nvSpPr>
        <p:spPr>
          <a:xfrm>
            <a:off x="719138" y="6967866"/>
            <a:ext cx="5660701" cy="54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ru-RU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Пузырьком (база) </a:t>
            </a:r>
            <a:endParaRPr/>
          </a:p>
        </p:txBody>
      </p:sp>
      <p:sp>
        <p:nvSpPr>
          <p:cNvPr id="342" name="Google Shape;342;p48"/>
          <p:cNvSpPr txBox="1"/>
          <p:nvPr/>
        </p:nvSpPr>
        <p:spPr>
          <a:xfrm>
            <a:off x="7069299" y="8022227"/>
            <a:ext cx="5660702" cy="54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ru-RU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Слиянием</a:t>
            </a:r>
            <a:endParaRPr/>
          </a:p>
        </p:txBody>
      </p:sp>
      <p:sp>
        <p:nvSpPr>
          <p:cNvPr id="343" name="Google Shape;343;p48"/>
          <p:cNvSpPr txBox="1"/>
          <p:nvPr/>
        </p:nvSpPr>
        <p:spPr>
          <a:xfrm>
            <a:off x="13419460" y="6967866"/>
            <a:ext cx="5660702" cy="54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ru-RU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Подсчетом</a:t>
            </a:r>
            <a:endParaRPr/>
          </a:p>
        </p:txBody>
      </p:sp>
      <p:sp>
        <p:nvSpPr>
          <p:cNvPr id="344" name="Google Shape;344;p48"/>
          <p:cNvSpPr txBox="1">
            <a:spLocks noGrp="1"/>
          </p:cNvSpPr>
          <p:nvPr>
            <p:ph type="sldNum" idx="12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/>
          <p:nvPr/>
        </p:nvSpPr>
        <p:spPr>
          <a:xfrm rot="10800000">
            <a:off x="-18662" y="-18661"/>
            <a:ext cx="6665512" cy="11160126"/>
          </a:xfrm>
          <a:custGeom>
            <a:avLst/>
            <a:gdLst/>
            <a:ahLst/>
            <a:cxnLst/>
            <a:rect l="l" t="t" r="r" b="b"/>
            <a:pathLst>
              <a:path w="6665512" h="11160126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9"/>
          <p:cNvSpPr txBox="1"/>
          <p:nvPr/>
        </p:nvSpPr>
        <p:spPr>
          <a:xfrm>
            <a:off x="719138" y="544645"/>
            <a:ext cx="540451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6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Пузырьком</a:t>
            </a:r>
            <a:endParaRPr/>
          </a:p>
        </p:txBody>
      </p:sp>
      <p:sp>
        <p:nvSpPr>
          <p:cNvPr id="351" name="Google Shape;351;p49"/>
          <p:cNvSpPr txBox="1"/>
          <p:nvPr/>
        </p:nvSpPr>
        <p:spPr>
          <a:xfrm>
            <a:off x="719137" y="2031281"/>
            <a:ext cx="5171300" cy="67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Идем по массиву и меняем соседние элементы местами. Повторяем такой проход </a:t>
            </a:r>
            <a:b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раз и получаем отсортированный массив.</a:t>
            </a:r>
            <a:endParaRPr/>
          </a:p>
        </p:txBody>
      </p:sp>
      <p:pic>
        <p:nvPicPr>
          <p:cNvPr id="352" name="Google Shape;35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9892" y="4954208"/>
            <a:ext cx="8332709" cy="4999637"/>
          </a:xfrm>
          <a:prstGeom prst="roundRect">
            <a:avLst>
              <a:gd name="adj" fmla="val 9862"/>
            </a:avLst>
          </a:prstGeom>
          <a:noFill/>
          <a:ln>
            <a:noFill/>
          </a:ln>
        </p:spPr>
      </p:pic>
      <p:sp>
        <p:nvSpPr>
          <p:cNvPr id="353" name="Google Shape;353;p49"/>
          <p:cNvSpPr/>
          <p:nvPr/>
        </p:nvSpPr>
        <p:spPr>
          <a:xfrm>
            <a:off x="9049891" y="1398807"/>
            <a:ext cx="8332709" cy="1219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Какая сложность у такого алгоритма? 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9"/>
          <p:cNvSpPr/>
          <p:nvPr/>
        </p:nvSpPr>
        <p:spPr>
          <a:xfrm>
            <a:off x="9049891" y="3176507"/>
            <a:ext cx="8332709" cy="1219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Когда выгодно использовать пузырек?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08" y="6523668"/>
            <a:ext cx="5808064" cy="4383882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9"/>
          <p:cNvSpPr txBox="1">
            <a:spLocks noGrp="1"/>
          </p:cNvSpPr>
          <p:nvPr>
            <p:ph type="sldNum" idx="12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9891" y="4954208"/>
            <a:ext cx="8353061" cy="4999637"/>
          </a:xfrm>
          <a:prstGeom prst="roundRect">
            <a:avLst>
              <a:gd name="adj" fmla="val 9436"/>
            </a:avLst>
          </a:prstGeom>
          <a:noFill/>
          <a:ln>
            <a:noFill/>
          </a:ln>
        </p:spPr>
      </p:pic>
      <p:sp>
        <p:nvSpPr>
          <p:cNvPr id="362" name="Google Shape;362;p50"/>
          <p:cNvSpPr/>
          <p:nvPr/>
        </p:nvSpPr>
        <p:spPr>
          <a:xfrm rot="10800000">
            <a:off x="-18662" y="-18661"/>
            <a:ext cx="6665512" cy="11160126"/>
          </a:xfrm>
          <a:custGeom>
            <a:avLst/>
            <a:gdLst/>
            <a:ahLst/>
            <a:cxnLst/>
            <a:rect l="l" t="t" r="r" b="b"/>
            <a:pathLst>
              <a:path w="6665512" h="11160126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0"/>
          <p:cNvSpPr txBox="1"/>
          <p:nvPr/>
        </p:nvSpPr>
        <p:spPr>
          <a:xfrm>
            <a:off x="719138" y="544645"/>
            <a:ext cx="540451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6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Cлиянием</a:t>
            </a:r>
            <a:endParaRPr sz="6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0"/>
          <p:cNvSpPr txBox="1"/>
          <p:nvPr/>
        </p:nvSpPr>
        <p:spPr>
          <a:xfrm>
            <a:off x="719136" y="2031281"/>
            <a:ext cx="5404519" cy="67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Рекурсивно разбиваем массив </a:t>
            </a:r>
            <a:b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две части, пока не получим массив из одного элемента, затем также сливаем их в один массив, используя два указателя</a:t>
            </a:r>
            <a:endParaRPr/>
          </a:p>
        </p:txBody>
      </p:sp>
      <p:sp>
        <p:nvSpPr>
          <p:cNvPr id="365" name="Google Shape;365;p50"/>
          <p:cNvSpPr/>
          <p:nvPr/>
        </p:nvSpPr>
        <p:spPr>
          <a:xfrm>
            <a:off x="9049891" y="1398807"/>
            <a:ext cx="8332709" cy="1219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Какая сложность у такого алгоритма? 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0"/>
          <p:cNvSpPr/>
          <p:nvPr/>
        </p:nvSpPr>
        <p:spPr>
          <a:xfrm>
            <a:off x="9049891" y="3176507"/>
            <a:ext cx="8332709" cy="1219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Когда выгодно использовать merge-sort?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08" y="6523668"/>
            <a:ext cx="5808064" cy="4383882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0"/>
          <p:cNvSpPr txBox="1">
            <a:spLocks noGrp="1"/>
          </p:cNvSpPr>
          <p:nvPr>
            <p:ph type="sldNum" idx="12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"/>
          <p:cNvSpPr/>
          <p:nvPr/>
        </p:nvSpPr>
        <p:spPr>
          <a:xfrm>
            <a:off x="7357730" y="4933507"/>
            <a:ext cx="11722433" cy="5061098"/>
          </a:xfrm>
          <a:prstGeom prst="roundRect">
            <a:avLst>
              <a:gd name="adj" fmla="val 994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1"/>
          <p:cNvSpPr/>
          <p:nvPr/>
        </p:nvSpPr>
        <p:spPr>
          <a:xfrm rot="10800000">
            <a:off x="-18662" y="-18661"/>
            <a:ext cx="6665512" cy="11160126"/>
          </a:xfrm>
          <a:custGeom>
            <a:avLst/>
            <a:gdLst/>
            <a:ahLst/>
            <a:cxnLst/>
            <a:rect l="l" t="t" r="r" b="b"/>
            <a:pathLst>
              <a:path w="6665512" h="11160126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51"/>
          <p:cNvSpPr txBox="1"/>
          <p:nvPr/>
        </p:nvSpPr>
        <p:spPr>
          <a:xfrm>
            <a:off x="719138" y="544645"/>
            <a:ext cx="540451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6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Подсчетом</a:t>
            </a:r>
            <a:endParaRPr/>
          </a:p>
        </p:txBody>
      </p:sp>
      <p:sp>
        <p:nvSpPr>
          <p:cNvPr id="376" name="Google Shape;376;p51"/>
          <p:cNvSpPr txBox="1"/>
          <p:nvPr/>
        </p:nvSpPr>
        <p:spPr>
          <a:xfrm>
            <a:off x="719136" y="2031281"/>
            <a:ext cx="5404519" cy="67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Считаем количество каждого элемента в массиве, затем выписываем их в порядке возрастания</a:t>
            </a:r>
            <a:endParaRPr/>
          </a:p>
        </p:txBody>
      </p:sp>
      <p:sp>
        <p:nvSpPr>
          <p:cNvPr id="377" name="Google Shape;377;p51"/>
          <p:cNvSpPr/>
          <p:nvPr/>
        </p:nvSpPr>
        <p:spPr>
          <a:xfrm>
            <a:off x="9049891" y="1398807"/>
            <a:ext cx="8332709" cy="1219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Какая сложность у такого алгоритма? 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1"/>
          <p:cNvSpPr/>
          <p:nvPr/>
        </p:nvSpPr>
        <p:spPr>
          <a:xfrm>
            <a:off x="9049891" y="3176507"/>
            <a:ext cx="8332709" cy="1219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Когда выгодно использовать count-sort?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08" y="6523668"/>
            <a:ext cx="5808064" cy="438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3556" y="5967913"/>
            <a:ext cx="11302397" cy="285864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1"/>
          <p:cNvSpPr txBox="1">
            <a:spLocks noGrp="1"/>
          </p:cNvSpPr>
          <p:nvPr>
            <p:ph type="sldNum" idx="12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/>
          <p:nvPr/>
        </p:nvSpPr>
        <p:spPr>
          <a:xfrm>
            <a:off x="1379536" y="6216990"/>
            <a:ext cx="8120064" cy="3660191"/>
          </a:xfrm>
          <a:prstGeom prst="roundRect">
            <a:avLst>
              <a:gd name="adj" fmla="val 1049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2"/>
          <p:cNvSpPr/>
          <p:nvPr/>
        </p:nvSpPr>
        <p:spPr>
          <a:xfrm rot="-5400000">
            <a:off x="7278229" y="-7316646"/>
            <a:ext cx="5257428" cy="19824787"/>
          </a:xfrm>
          <a:custGeom>
            <a:avLst/>
            <a:gdLst/>
            <a:ahLst/>
            <a:cxnLst/>
            <a:rect l="l" t="t" r="r" b="b"/>
            <a:pathLst>
              <a:path w="5257428" h="19824787" extrusionOk="0">
                <a:moveTo>
                  <a:pt x="1644985" y="5446"/>
                </a:moveTo>
                <a:lnTo>
                  <a:pt x="2531144" y="5442"/>
                </a:lnTo>
                <a:lnTo>
                  <a:pt x="5257428" y="0"/>
                </a:lnTo>
                <a:cubicBezTo>
                  <a:pt x="5251207" y="3707601"/>
                  <a:pt x="5236256" y="16117186"/>
                  <a:pt x="5230035" y="19824787"/>
                </a:cubicBezTo>
                <a:lnTo>
                  <a:pt x="0" y="19792246"/>
                </a:lnTo>
                <a:cubicBezTo>
                  <a:pt x="12441" y="13698927"/>
                  <a:pt x="18920" y="7712389"/>
                  <a:pt x="31361" y="1619070"/>
                </a:cubicBezTo>
                <a:cubicBezTo>
                  <a:pt x="31361" y="727890"/>
                  <a:pt x="753805" y="5446"/>
                  <a:pt x="1644985" y="5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2"/>
          <p:cNvSpPr txBox="1"/>
          <p:nvPr/>
        </p:nvSpPr>
        <p:spPr>
          <a:xfrm>
            <a:off x="1379536" y="1293264"/>
            <a:ext cx="735806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6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Бинарный поиск</a:t>
            </a:r>
            <a:endParaRPr/>
          </a:p>
        </p:txBody>
      </p:sp>
      <p:sp>
        <p:nvSpPr>
          <p:cNvPr id="389" name="Google Shape;389;p52"/>
          <p:cNvSpPr txBox="1"/>
          <p:nvPr/>
        </p:nvSpPr>
        <p:spPr>
          <a:xfrm>
            <a:off x="1379536" y="2789657"/>
            <a:ext cx="8120064" cy="137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Есть массив из 0 и 1 вида 0000000111111111....</a:t>
            </a:r>
            <a:endParaRPr/>
          </a:p>
          <a:p>
            <a:pPr marL="0" marR="0" lvl="0" indent="0" algn="l" rtl="0">
              <a:lnSpc>
                <a:spcPct val="133333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Нужно найти место разделения 0 / 1</a:t>
            </a:r>
            <a:endParaRPr/>
          </a:p>
        </p:txBody>
      </p:sp>
      <p:pic>
        <p:nvPicPr>
          <p:cNvPr id="390" name="Google Shape;39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9487" y="719138"/>
            <a:ext cx="5486238" cy="9753278"/>
          </a:xfrm>
          <a:prstGeom prst="roundRect">
            <a:avLst>
              <a:gd name="adj" fmla="val 10185"/>
            </a:avLst>
          </a:prstGeom>
          <a:noFill/>
          <a:ln>
            <a:noFill/>
          </a:ln>
        </p:spPr>
      </p:pic>
      <p:sp>
        <p:nvSpPr>
          <p:cNvPr id="391" name="Google Shape;391;p52"/>
          <p:cNvSpPr txBox="1"/>
          <p:nvPr/>
        </p:nvSpPr>
        <p:spPr>
          <a:xfrm>
            <a:off x="1933575" y="8114560"/>
            <a:ext cx="7566025" cy="137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Просто пройдем по массиву с начала </a:t>
            </a:r>
            <a:b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когда встретим единичку остановимся</a:t>
            </a:r>
            <a:endParaRPr/>
          </a:p>
        </p:txBody>
      </p:sp>
      <p:pic>
        <p:nvPicPr>
          <p:cNvPr id="392" name="Google Shape;392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3575" y="6868293"/>
            <a:ext cx="673204" cy="67320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2"/>
          <p:cNvSpPr txBox="1">
            <a:spLocks noGrp="1"/>
          </p:cNvSpPr>
          <p:nvPr>
            <p:ph type="sldNum" idx="12"/>
          </p:nvPr>
        </p:nvSpPr>
        <p:spPr>
          <a:xfrm>
            <a:off x="18346769" y="10469626"/>
            <a:ext cx="1068388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</Words>
  <Application>Microsoft Office PowerPoint</Application>
  <PresentationFormat>Произвольный</PresentationFormat>
  <Paragraphs>75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Cambria Math</vt:lpstr>
      <vt:lpstr>Calibri</vt:lpstr>
      <vt:lpstr>Consolas</vt:lpstr>
      <vt:lpstr>Arial</vt:lpstr>
      <vt:lpstr>Noto Sans Symbols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2</cp:revision>
  <dcterms:modified xsi:type="dcterms:W3CDTF">2024-06-28T09:10:26Z</dcterms:modified>
</cp:coreProperties>
</file>